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tags/tag8.xml" ContentType="application/vnd.openxmlformats-officedocument.presentationml.tags+xml"/>
  <Override PartName="/ppt/tags/tag104.xml" ContentType="application/vnd.openxmlformats-officedocument.presentationml.tags+xml"/>
  <Override PartName="/ppt/slides/slide36.xml" ContentType="application/vnd.openxmlformats-officedocument.presentationml.slide+xml"/>
  <Override PartName="/ppt/slides/slide25.xml" ContentType="application/vnd.openxmlformats-officedocument.presentationml.slide+xml"/>
  <Override PartName="/ppt/slideLayouts/slideLayout2.xml" ContentType="application/vnd.openxmlformats-officedocument.presentationml.slideLayout+xml"/>
  <Override PartName="/ppt/tags/tag49.xml" ContentType="application/vnd.openxmlformats-officedocument.presentationml.tags+xml"/>
  <Override PartName="/ppt/tags/tag96.xml" ContentType="application/vnd.openxmlformats-officedocument.presentationml.tags+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tags/tag38.xml" ContentType="application/vnd.openxmlformats-officedocument.presentationml.tags+xml"/>
  <Override PartName="/ppt/tags/tag85.xml" ContentType="application/vnd.openxmlformats-officedocument.presentationml.tags+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tags/tag16.xml" ContentType="application/vnd.openxmlformats-officedocument.presentationml.tags+xml"/>
  <Override PartName="/ppt/tags/tag27.xml" ContentType="application/vnd.openxmlformats-officedocument.presentationml.tags+xml"/>
  <Override PartName="/ppt/tags/tag45.xml" ContentType="application/vnd.openxmlformats-officedocument.presentationml.tags+xml"/>
  <Override PartName="/ppt/tags/tag63.xml" ContentType="application/vnd.openxmlformats-officedocument.presentationml.tags+xml"/>
  <Override PartName="/ppt/tags/tag74.xml" ContentType="application/vnd.openxmlformats-officedocument.presentationml.tags+xml"/>
  <Override PartName="/ppt/tags/tag92.xml" ContentType="application/vnd.openxmlformats-officedocument.presentationml.tags+xml"/>
  <Override PartName="/ppt/tags/tag34.xml" ContentType="application/vnd.openxmlformats-officedocument.presentationml.tags+xml"/>
  <Override PartName="/ppt/tags/tag52.xml" ContentType="application/vnd.openxmlformats-officedocument.presentationml.tags+xml"/>
  <Override PartName="/ppt/tags/tag81.xml" ContentType="application/vnd.openxmlformats-officedocument.presentationml.tags+xml"/>
  <Override PartName="/ppt/tags/tag109.xml" ContentType="application/vnd.openxmlformats-officedocument.presentationml.tags+xml"/>
  <Override PartName="/ppt/tags/tag12.xml" ContentType="application/vnd.openxmlformats-officedocument.presentationml.tags+xml"/>
  <Override PartName="/ppt/tags/tag23.xml" ContentType="application/vnd.openxmlformats-officedocument.presentationml.tags+xml"/>
  <Override PartName="/ppt/tags/tag41.xml" ContentType="application/vnd.openxmlformats-officedocument.presentationml.tags+xml"/>
  <Override PartName="/ppt/tags/tag70.xml" ContentType="application/vnd.openxmlformats-officedocument.presentationml.tags+xml"/>
  <Override PartName="/ppt/tags/tag116.xml" ContentType="application/vnd.openxmlformats-officedocument.presentationml.tags+xml"/>
  <Override PartName="/ppt/tags/tag127.xml" ContentType="application/vnd.openxmlformats-officedocument.presentationml.tags+xml"/>
  <Override PartName="/ppt/slides/slide9.xml" ContentType="application/vnd.openxmlformats-officedocument.presentationml.slide+xml"/>
  <Override PartName="/ppt/viewProps.xml" ContentType="application/vnd.openxmlformats-officedocument.presentationml.viewProps+xml"/>
  <Override PartName="/ppt/tags/tag9.xml" ContentType="application/vnd.openxmlformats-officedocument.presentationml.tags+xml"/>
  <Override PartName="/ppt/tags/tag30.xml" ContentType="application/vnd.openxmlformats-officedocument.presentationml.tags+xml"/>
  <Override PartName="/ppt/tags/tag105.xml" ContentType="application/vnd.openxmlformats-officedocument.presentationml.tags+xml"/>
  <Override PartName="/ppt/tags/tag134.xml" ContentType="application/vnd.openxmlformats-officedocument.presentationml.tag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tags/tag112.xml" ContentType="application/vnd.openxmlformats-officedocument.presentationml.tags+xml"/>
  <Override PartName="/ppt/tags/tag123.xml" ContentType="application/vnd.openxmlformats-officedocument.presentationml.tags+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tags/tag5.xml" ContentType="application/vnd.openxmlformats-officedocument.presentationml.tags+xml"/>
  <Override PartName="/ppt/tags/tag79.xml" ContentType="application/vnd.openxmlformats-officedocument.presentationml.tags+xml"/>
  <Override PartName="/ppt/tags/tag101.xml" ContentType="application/vnd.openxmlformats-officedocument.presentationml.tags+xml"/>
  <Override PartName="/ppt/tags/tag130.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tags/tag39.xml" ContentType="application/vnd.openxmlformats-officedocument.presentationml.tags+xml"/>
  <Override PartName="/ppt/tags/tag68.xml" ContentType="application/vnd.openxmlformats-officedocument.presentationml.tags+xml"/>
  <Override PartName="/ppt/tags/tag86.xml" ContentType="application/vnd.openxmlformats-officedocument.presentationml.tags+xml"/>
  <Override PartName="/ppt/tags/tag97.xml" ContentType="application/vnd.openxmlformats-officedocument.presentationml.tags+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tags/tag1.xml" ContentType="application/vnd.openxmlformats-officedocument.presentationml.tags+xml"/>
  <Override PartName="/ppt/tags/tag28.xml" ContentType="application/vnd.openxmlformats-officedocument.presentationml.tags+xml"/>
  <Override PartName="/ppt/tags/tag57.xml" ContentType="application/vnd.openxmlformats-officedocument.presentationml.tags+xml"/>
  <Override PartName="/ppt/tags/tag75.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tags/tag17.xml" ContentType="application/vnd.openxmlformats-officedocument.presentationml.tags+xml"/>
  <Override PartName="/ppt/tags/tag35.xml" ContentType="application/vnd.openxmlformats-officedocument.presentationml.tags+xml"/>
  <Override PartName="/ppt/tags/tag46.xml" ContentType="application/vnd.openxmlformats-officedocument.presentationml.tags+xml"/>
  <Override PartName="/ppt/tags/tag64.xml" ContentType="application/vnd.openxmlformats-officedocument.presentationml.tags+xml"/>
  <Override PartName="/ppt/tags/tag82.xml" ContentType="application/vnd.openxmlformats-officedocument.presentationml.tags+xml"/>
  <Override PartName="/ppt/tags/tag93.xml" ContentType="application/vnd.openxmlformats-officedocument.presentationml.tags+xml"/>
  <Override PartName="/ppt/slideLayouts/slideLayout10.xml" ContentType="application/vnd.openxmlformats-officedocument.presentationml.slideLayout+xml"/>
  <Override PartName="/ppt/tags/tag24.xml" ContentType="application/vnd.openxmlformats-officedocument.presentationml.tags+xml"/>
  <Override PartName="/ppt/tags/tag53.xml" ContentType="application/vnd.openxmlformats-officedocument.presentationml.tags+xml"/>
  <Override PartName="/ppt/tags/tag71.xml" ContentType="application/vnd.openxmlformats-officedocument.presentationml.tags+xml"/>
  <Override PartName="/ppt/tags/tag128.xml" ContentType="application/vnd.openxmlformats-officedocument.presentationml.tags+xml"/>
  <Override PartName="/ppt/tags/tag13.xml" ContentType="application/vnd.openxmlformats-officedocument.presentationml.tags+xml"/>
  <Override PartName="/ppt/tags/tag31.xml" ContentType="application/vnd.openxmlformats-officedocument.presentationml.tags+xml"/>
  <Override PartName="/ppt/tags/tag42.xml" ContentType="application/vnd.openxmlformats-officedocument.presentationml.tags+xml"/>
  <Override PartName="/ppt/tags/tag60.xml" ContentType="application/vnd.openxmlformats-officedocument.presentationml.tags+xml"/>
  <Override PartName="/ppt/tags/tag117.xml" ContentType="application/vnd.openxmlformats-officedocument.presentationml.tags+xml"/>
  <Override PartName="/ppt/tags/tag135.xml" ContentType="application/vnd.openxmlformats-officedocument.presentationml.tags+xml"/>
  <Override PartName="/ppt/slides/slide49.xml" ContentType="application/vnd.openxmlformats-officedocument.presentationml.slide+xml"/>
  <Override PartName="/ppt/tags/tag20.xml" ContentType="application/vnd.openxmlformats-officedocument.presentationml.tags+xml"/>
  <Override PartName="/ppt/tags/tag106.xml" ContentType="application/vnd.openxmlformats-officedocument.presentationml.tags+xml"/>
  <Override PartName="/ppt/tags/tag124.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tags/tag113.xml" ContentType="application/vnd.openxmlformats-officedocument.presentationml.tags+xml"/>
  <Override PartName="/ppt/tags/tag131.xml" ContentType="application/vnd.openxmlformats-officedocument.presentationml.tag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ags/tag98.xml" ContentType="application/vnd.openxmlformats-officedocument.presentationml.tags+xml"/>
  <Override PartName="/ppt/tags/tag102.xml" ContentType="application/vnd.openxmlformats-officedocument.presentationml.tags+xml"/>
  <Override PartName="/ppt/tags/tag120.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tags/tag2.xml" ContentType="application/vnd.openxmlformats-officedocument.presentationml.tags+xml"/>
  <Override PartName="/ppt/tags/tag58.xml" ContentType="application/vnd.openxmlformats-officedocument.presentationml.tags+xml"/>
  <Override PartName="/ppt/tags/tag69.xml" ContentType="application/vnd.openxmlformats-officedocument.presentationml.tags+xml"/>
  <Override PartName="/ppt/tags/tag87.xml" ContentType="application/vnd.openxmlformats-officedocument.presentationml.tags+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tags/tag29.xml" ContentType="application/vnd.openxmlformats-officedocument.presentationml.tags+xml"/>
  <Override PartName="/ppt/tags/tag47.xml" ContentType="application/vnd.openxmlformats-officedocument.presentationml.tags+xml"/>
  <Override PartName="/ppt/tags/tag76.xml" ContentType="application/vnd.openxmlformats-officedocument.presentationml.tags+xml"/>
  <Override PartName="/ppt/tags/tag94.xml" ContentType="application/vnd.openxmlformats-officedocument.presentationml.tags+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tags/tag18.xml" ContentType="application/vnd.openxmlformats-officedocument.presentationml.tags+xml"/>
  <Override PartName="/ppt/tags/tag36.xml" ContentType="application/vnd.openxmlformats-officedocument.presentationml.tags+xml"/>
  <Override PartName="/ppt/tags/tag54.xml" ContentType="application/vnd.openxmlformats-officedocument.presentationml.tags+xml"/>
  <Override PartName="/ppt/tags/tag65.xml" ContentType="application/vnd.openxmlformats-officedocument.presentationml.tags+xml"/>
  <Override PartName="/ppt/tags/tag83.xml" ContentType="application/vnd.openxmlformats-officedocument.presentationml.tags+xml"/>
  <Override PartName="/ppt/tags/tag14.xml" ContentType="application/vnd.openxmlformats-officedocument.presentationml.tags+xml"/>
  <Override PartName="/ppt/tags/tag25.xml" ContentType="application/vnd.openxmlformats-officedocument.presentationml.tags+xml"/>
  <Override PartName="/ppt/tags/tag43.xml" ContentType="application/vnd.openxmlformats-officedocument.presentationml.tags+xml"/>
  <Override PartName="/ppt/tags/tag61.xml" ContentType="application/vnd.openxmlformats-officedocument.presentationml.tags+xml"/>
  <Override PartName="/ppt/tags/tag72.xml" ContentType="application/vnd.openxmlformats-officedocument.presentationml.tags+xml"/>
  <Override PartName="/ppt/tags/tag90.xml" ContentType="application/vnd.openxmlformats-officedocument.presentationml.tags+xml"/>
  <Override PartName="/ppt/tags/tag118.xml" ContentType="application/vnd.openxmlformats-officedocument.presentationml.tags+xml"/>
  <Override PartName="/ppt/tags/tag129.xml" ContentType="application/vnd.openxmlformats-officedocument.presentationml.tags+xml"/>
  <Override PartName="/ppt/tags/tag32.xml" ContentType="application/vnd.openxmlformats-officedocument.presentationml.tags+xml"/>
  <Override PartName="/ppt/tags/tag50.xml" ContentType="application/vnd.openxmlformats-officedocument.presentationml.tags+xml"/>
  <Override PartName="/ppt/tags/tag107.xml" ContentType="application/vnd.openxmlformats-officedocument.presentationml.tags+xml"/>
  <Override PartName="/ppt/slides/slide7.xml" ContentType="application/vnd.openxmlformats-officedocument.presentationml.slide+xml"/>
  <Override PartName="/ppt/slideLayouts/slideLayout9.xml" ContentType="application/vnd.openxmlformats-officedocument.presentationml.slideLayout+xml"/>
  <Override PartName="/ppt/tags/tag10.xml" ContentType="application/vnd.openxmlformats-officedocument.presentationml.tags+xml"/>
  <Override PartName="/ppt/tags/tag21.xml" ContentType="application/vnd.openxmlformats-officedocument.presentationml.tags+xml"/>
  <Override PartName="/ppt/tags/tag114.xml" ContentType="application/vnd.openxmlformats-officedocument.presentationml.tags+xml"/>
  <Override PartName="/ppt/tags/tag125.xml" ContentType="application/vnd.openxmlformats-officedocument.presentationml.tags+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tags/tag7.xml" ContentType="application/vnd.openxmlformats-officedocument.presentationml.tags+xml"/>
  <Override PartName="/ppt/tags/tag103.xml" ContentType="application/vnd.openxmlformats-officedocument.presentationml.tags+xml"/>
  <Override PartName="/ppt/tags/tag132.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Layouts/slideLayout5.xml" ContentType="application/vnd.openxmlformats-officedocument.presentationml.slideLayout+xml"/>
  <Override PartName="/ppt/tags/tag99.xml" ContentType="application/vnd.openxmlformats-officedocument.presentationml.tags+xml"/>
  <Override PartName="/ppt/tags/tag110.xml" ContentType="application/vnd.openxmlformats-officedocument.presentationml.tags+xml"/>
  <Override PartName="/ppt/tags/tag121.xml" ContentType="application/vnd.openxmlformats-officedocument.presentationml.tags+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tags/tag3.xml" ContentType="application/vnd.openxmlformats-officedocument.presentationml.tags+xml"/>
  <Default Extension="jpeg" ContentType="image/jpeg"/>
  <Override PartName="/ppt/tags/tag59.xml" ContentType="application/vnd.openxmlformats-officedocument.presentationml.tags+xml"/>
  <Override PartName="/ppt/tags/tag77.xml" ContentType="application/vnd.openxmlformats-officedocument.presentationml.tags+xml"/>
  <Override PartName="/ppt/tags/tag88.xml" ContentType="application/vnd.openxmlformats-officedocument.presentationml.tags+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tags/tag19.xml" ContentType="application/vnd.openxmlformats-officedocument.presentationml.tags+xml"/>
  <Override PartName="/ppt/tags/tag37.xml" ContentType="application/vnd.openxmlformats-officedocument.presentationml.tags+xml"/>
  <Override PartName="/ppt/tags/tag48.xml" ContentType="application/vnd.openxmlformats-officedocument.presentationml.tags+xml"/>
  <Override PartName="/ppt/tags/tag66.xml" ContentType="application/vnd.openxmlformats-officedocument.presentationml.tags+xml"/>
  <Override PartName="/ppt/tags/tag84.xml" ContentType="application/vnd.openxmlformats-officedocument.presentationml.tags+xml"/>
  <Override PartName="/ppt/tags/tag95.xml" ContentType="application/vnd.openxmlformats-officedocument.presentationml.tags+xml"/>
  <Override PartName="/ppt/slides/slide20.xml" ContentType="application/vnd.openxmlformats-officedocument.presentationml.slide+xml"/>
  <Override PartName="/ppt/tags/tag26.xml" ContentType="application/vnd.openxmlformats-officedocument.presentationml.tags+xml"/>
  <Override PartName="/ppt/tags/tag55.xml" ContentType="application/vnd.openxmlformats-officedocument.presentationml.tags+xml"/>
  <Override PartName="/ppt/tags/tag73.xml" ContentType="application/vnd.openxmlformats-officedocument.presentationml.tags+xml"/>
  <Override PartName="/ppt/tags/tag15.xml" ContentType="application/vnd.openxmlformats-officedocument.presentationml.tags+xml"/>
  <Override PartName="/ppt/tags/tag33.xml" ContentType="application/vnd.openxmlformats-officedocument.presentationml.tags+xml"/>
  <Override PartName="/ppt/tags/tag44.xml" ContentType="application/vnd.openxmlformats-officedocument.presentationml.tags+xml"/>
  <Override PartName="/ppt/tags/tag62.xml" ContentType="application/vnd.openxmlformats-officedocument.presentationml.tags+xml"/>
  <Override PartName="/ppt/tags/tag80.xml" ContentType="application/vnd.openxmlformats-officedocument.presentationml.tags+xml"/>
  <Override PartName="/ppt/tags/tag91.xml" ContentType="application/vnd.openxmlformats-officedocument.presentationml.tags+xml"/>
  <Override PartName="/ppt/tags/tag119.xml" ContentType="application/vnd.openxmlformats-officedocument.presentationml.tags+xml"/>
  <Override PartName="/ppt/tags/tag22.xml" ContentType="application/vnd.openxmlformats-officedocument.presentationml.tags+xml"/>
  <Override PartName="/ppt/tags/tag40.xml" ContentType="application/vnd.openxmlformats-officedocument.presentationml.tags+xml"/>
  <Override PartName="/ppt/tags/tag51.xml" ContentType="application/vnd.openxmlformats-officedocument.presentationml.tags+xml"/>
  <Override PartName="/ppt/tags/tag108.xml" ContentType="application/vnd.openxmlformats-officedocument.presentationml.tags+xml"/>
  <Override PartName="/ppt/tags/tag126.xml" ContentType="application/vnd.openxmlformats-officedocument.presentationml.tags+xml"/>
  <Override PartName="/ppt/slides/slide8.xml" ContentType="application/vnd.openxmlformats-officedocument.presentationml.slide+xml"/>
  <Override PartName="/ppt/tags/tag11.xml" ContentType="application/vnd.openxmlformats-officedocument.presentationml.tags+xml"/>
  <Override PartName="/ppt/tags/tag115.xml" ContentType="application/vnd.openxmlformats-officedocument.presentationml.tags+xml"/>
  <Override PartName="/ppt/tags/tag133.xml" ContentType="application/vnd.openxmlformats-officedocument.presentationml.tags+xml"/>
  <Override PartName="/ppt/slides/slide29.xml" ContentType="application/vnd.openxmlformats-officedocument.presentationml.slide+xml"/>
  <Override PartName="/ppt/tags/tag122.xml" ContentType="application/vnd.openxmlformats-officedocument.presentationml.tags+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tags/tag4.xml" ContentType="application/vnd.openxmlformats-officedocument.presentationml.tags+xml"/>
  <Override PartName="/ppt/tags/tag89.xml" ContentType="application/vnd.openxmlformats-officedocument.presentationml.tags+xml"/>
  <Override PartName="/ppt/tags/tag111.xml" ContentType="application/vnd.openxmlformats-officedocument.presentationml.tags+xml"/>
  <Override PartName="/ppt/slides/slide43.xml" ContentType="application/vnd.openxmlformats-officedocument.presentationml.slide+xml"/>
  <Override PartName="/ppt/theme/theme1.xml" ContentType="application/vnd.openxmlformats-officedocument.theme+xml"/>
  <Override PartName="/ppt/tags/tag78.xml" ContentType="application/vnd.openxmlformats-officedocument.presentationml.tags+xml"/>
  <Override PartName="/ppt/tags/tag100.xml" ContentType="application/vnd.openxmlformats-officedocument.presentationml.tags+xml"/>
  <Override PartName="/ppt/slides/slide32.xml" ContentType="application/vnd.openxmlformats-officedocument.presentationml.slide+xml"/>
  <Override PartName="/ppt/tags/tag56.xml" ContentType="application/vnd.openxmlformats-officedocument.presentationml.tags+xml"/>
  <Override PartName="/ppt/tags/tag67.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59" r:id="rId6"/>
    <p:sldId id="260" r:id="rId7"/>
    <p:sldId id="283" r:id="rId8"/>
    <p:sldId id="285" r:id="rId9"/>
    <p:sldId id="284" r:id="rId10"/>
    <p:sldId id="286" r:id="rId11"/>
    <p:sldId id="287" r:id="rId12"/>
    <p:sldId id="288" r:id="rId13"/>
    <p:sldId id="271" r:id="rId14"/>
    <p:sldId id="264" r:id="rId15"/>
    <p:sldId id="266" r:id="rId16"/>
    <p:sldId id="267" r:id="rId17"/>
    <p:sldId id="296" r:id="rId18"/>
    <p:sldId id="276" r:id="rId19"/>
    <p:sldId id="274" r:id="rId20"/>
    <p:sldId id="272" r:id="rId21"/>
    <p:sldId id="273" r:id="rId22"/>
    <p:sldId id="268" r:id="rId23"/>
    <p:sldId id="295" r:id="rId24"/>
    <p:sldId id="297" r:id="rId25"/>
    <p:sldId id="298" r:id="rId26"/>
    <p:sldId id="299" r:id="rId27"/>
    <p:sldId id="309" r:id="rId28"/>
    <p:sldId id="300" r:id="rId29"/>
    <p:sldId id="301" r:id="rId30"/>
    <p:sldId id="302" r:id="rId31"/>
    <p:sldId id="303" r:id="rId32"/>
    <p:sldId id="304" r:id="rId33"/>
    <p:sldId id="305" r:id="rId34"/>
    <p:sldId id="306" r:id="rId35"/>
    <p:sldId id="307" r:id="rId36"/>
    <p:sldId id="308" r:id="rId37"/>
    <p:sldId id="314" r:id="rId38"/>
    <p:sldId id="310" r:id="rId39"/>
    <p:sldId id="311" r:id="rId40"/>
    <p:sldId id="312" r:id="rId41"/>
    <p:sldId id="269" r:id="rId42"/>
    <p:sldId id="313" r:id="rId43"/>
    <p:sldId id="280" r:id="rId44"/>
    <p:sldId id="277" r:id="rId45"/>
    <p:sldId id="278" r:id="rId46"/>
    <p:sldId id="282" r:id="rId47"/>
    <p:sldId id="279" r:id="rId48"/>
    <p:sldId id="281" r:id="rId49"/>
    <p:sldId id="265" r:id="rId50"/>
    <p:sldId id="289" r:id="rId51"/>
    <p:sldId id="290" r:id="rId52"/>
    <p:sldId id="291" r:id="rId53"/>
    <p:sldId id="292" r:id="rId54"/>
    <p:sldId id="293" r:id="rId55"/>
    <p:sldId id="294" r:id="rId56"/>
    <p:sldId id="270" r:id="rId57"/>
    <p:sldId id="275" r:id="rId58"/>
    <p:sldId id="262" r:id="rId5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421"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CA"/>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CA"/>
          </a:p>
        </p:txBody>
      </p:sp>
      <p:sp>
        <p:nvSpPr>
          <p:cNvPr id="4" name="Espace réservé de la date 3"/>
          <p:cNvSpPr>
            <a:spLocks noGrp="1"/>
          </p:cNvSpPr>
          <p:nvPr>
            <p:ph type="dt" sz="half" idx="10"/>
          </p:nvPr>
        </p:nvSpPr>
        <p:spPr/>
        <p:txBody>
          <a:bodyPr/>
          <a:lstStyle/>
          <a:p>
            <a:fld id="{66DCA17B-D12A-468C-8646-4943D13BB8DF}" type="datetimeFigureOut">
              <a:rPr lang="fr-CA" smtClean="0"/>
              <a:pPr/>
              <a:t>2020-08-14</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B37BB6A2-C3EE-4DE1-9132-43B9024C7938}" type="slidenum">
              <a:rPr lang="fr-CA" smtClean="0"/>
              <a:pPr/>
              <a:t>‹N°›</a:t>
            </a:fld>
            <a:endParaRPr lang="fr-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CA"/>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e la date 3"/>
          <p:cNvSpPr>
            <a:spLocks noGrp="1"/>
          </p:cNvSpPr>
          <p:nvPr>
            <p:ph type="dt" sz="half" idx="10"/>
          </p:nvPr>
        </p:nvSpPr>
        <p:spPr/>
        <p:txBody>
          <a:bodyPr/>
          <a:lstStyle/>
          <a:p>
            <a:fld id="{66DCA17B-D12A-468C-8646-4943D13BB8DF}" type="datetimeFigureOut">
              <a:rPr lang="fr-CA" smtClean="0"/>
              <a:pPr/>
              <a:t>2020-08-14</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B37BB6A2-C3EE-4DE1-9132-43B9024C7938}" type="slidenum">
              <a:rPr lang="fr-CA" smtClean="0"/>
              <a:pPr/>
              <a:t>‹N°›</a:t>
            </a:fld>
            <a:endParaRPr lang="fr-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CA"/>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e la date 3"/>
          <p:cNvSpPr>
            <a:spLocks noGrp="1"/>
          </p:cNvSpPr>
          <p:nvPr>
            <p:ph type="dt" sz="half" idx="10"/>
          </p:nvPr>
        </p:nvSpPr>
        <p:spPr/>
        <p:txBody>
          <a:bodyPr/>
          <a:lstStyle/>
          <a:p>
            <a:fld id="{66DCA17B-D12A-468C-8646-4943D13BB8DF}" type="datetimeFigureOut">
              <a:rPr lang="fr-CA" smtClean="0"/>
              <a:pPr/>
              <a:t>2020-08-14</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B37BB6A2-C3EE-4DE1-9132-43B9024C7938}" type="slidenum">
              <a:rPr lang="fr-CA" smtClean="0"/>
              <a:pPr/>
              <a:t>‹N°›</a:t>
            </a:fld>
            <a:endParaRPr lang="fr-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CA"/>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e la date 3"/>
          <p:cNvSpPr>
            <a:spLocks noGrp="1"/>
          </p:cNvSpPr>
          <p:nvPr>
            <p:ph type="dt" sz="half" idx="10"/>
          </p:nvPr>
        </p:nvSpPr>
        <p:spPr/>
        <p:txBody>
          <a:bodyPr/>
          <a:lstStyle/>
          <a:p>
            <a:fld id="{66DCA17B-D12A-468C-8646-4943D13BB8DF}" type="datetimeFigureOut">
              <a:rPr lang="fr-CA" smtClean="0"/>
              <a:pPr/>
              <a:t>2020-08-14</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B37BB6A2-C3EE-4DE1-9132-43B9024C7938}" type="slidenum">
              <a:rPr lang="fr-CA" smtClean="0"/>
              <a:pPr/>
              <a:t>‹N°›</a:t>
            </a:fld>
            <a:endParaRPr lang="fr-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CA"/>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66DCA17B-D12A-468C-8646-4943D13BB8DF}" type="datetimeFigureOut">
              <a:rPr lang="fr-CA" smtClean="0"/>
              <a:pPr/>
              <a:t>2020-08-14</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B37BB6A2-C3EE-4DE1-9132-43B9024C7938}" type="slidenum">
              <a:rPr lang="fr-CA" smtClean="0"/>
              <a:pPr/>
              <a:t>‹N°›</a:t>
            </a:fld>
            <a:endParaRPr lang="fr-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CA"/>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5" name="Espace réservé de la date 4"/>
          <p:cNvSpPr>
            <a:spLocks noGrp="1"/>
          </p:cNvSpPr>
          <p:nvPr>
            <p:ph type="dt" sz="half" idx="10"/>
          </p:nvPr>
        </p:nvSpPr>
        <p:spPr/>
        <p:txBody>
          <a:bodyPr/>
          <a:lstStyle/>
          <a:p>
            <a:fld id="{66DCA17B-D12A-468C-8646-4943D13BB8DF}" type="datetimeFigureOut">
              <a:rPr lang="fr-CA" smtClean="0"/>
              <a:pPr/>
              <a:t>2020-08-14</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B37BB6A2-C3EE-4DE1-9132-43B9024C7938}" type="slidenum">
              <a:rPr lang="fr-CA" smtClean="0"/>
              <a:pPr/>
              <a:t>‹N°›</a:t>
            </a:fld>
            <a:endParaRPr lang="fr-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CA"/>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7" name="Espace réservé de la date 6"/>
          <p:cNvSpPr>
            <a:spLocks noGrp="1"/>
          </p:cNvSpPr>
          <p:nvPr>
            <p:ph type="dt" sz="half" idx="10"/>
          </p:nvPr>
        </p:nvSpPr>
        <p:spPr/>
        <p:txBody>
          <a:bodyPr/>
          <a:lstStyle/>
          <a:p>
            <a:fld id="{66DCA17B-D12A-468C-8646-4943D13BB8DF}" type="datetimeFigureOut">
              <a:rPr lang="fr-CA" smtClean="0"/>
              <a:pPr/>
              <a:t>2020-08-14</a:t>
            </a:fld>
            <a:endParaRPr lang="fr-CA"/>
          </a:p>
        </p:txBody>
      </p:sp>
      <p:sp>
        <p:nvSpPr>
          <p:cNvPr id="8" name="Espace réservé du pied de page 7"/>
          <p:cNvSpPr>
            <a:spLocks noGrp="1"/>
          </p:cNvSpPr>
          <p:nvPr>
            <p:ph type="ftr" sz="quarter" idx="11"/>
          </p:nvPr>
        </p:nvSpPr>
        <p:spPr/>
        <p:txBody>
          <a:bodyPr/>
          <a:lstStyle/>
          <a:p>
            <a:endParaRPr lang="fr-CA"/>
          </a:p>
        </p:txBody>
      </p:sp>
      <p:sp>
        <p:nvSpPr>
          <p:cNvPr id="9" name="Espace réservé du numéro de diapositive 8"/>
          <p:cNvSpPr>
            <a:spLocks noGrp="1"/>
          </p:cNvSpPr>
          <p:nvPr>
            <p:ph type="sldNum" sz="quarter" idx="12"/>
          </p:nvPr>
        </p:nvSpPr>
        <p:spPr/>
        <p:txBody>
          <a:bodyPr/>
          <a:lstStyle/>
          <a:p>
            <a:fld id="{B37BB6A2-C3EE-4DE1-9132-43B9024C7938}" type="slidenum">
              <a:rPr lang="fr-CA" smtClean="0"/>
              <a:pPr/>
              <a:t>‹N°›</a:t>
            </a:fld>
            <a:endParaRPr lang="fr-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CA"/>
          </a:p>
        </p:txBody>
      </p:sp>
      <p:sp>
        <p:nvSpPr>
          <p:cNvPr id="3" name="Espace réservé de la date 2"/>
          <p:cNvSpPr>
            <a:spLocks noGrp="1"/>
          </p:cNvSpPr>
          <p:nvPr>
            <p:ph type="dt" sz="half" idx="10"/>
          </p:nvPr>
        </p:nvSpPr>
        <p:spPr/>
        <p:txBody>
          <a:bodyPr/>
          <a:lstStyle/>
          <a:p>
            <a:fld id="{66DCA17B-D12A-468C-8646-4943D13BB8DF}" type="datetimeFigureOut">
              <a:rPr lang="fr-CA" smtClean="0"/>
              <a:pPr/>
              <a:t>2020-08-14</a:t>
            </a:fld>
            <a:endParaRPr lang="fr-CA"/>
          </a:p>
        </p:txBody>
      </p:sp>
      <p:sp>
        <p:nvSpPr>
          <p:cNvPr id="4" name="Espace réservé du pied de page 3"/>
          <p:cNvSpPr>
            <a:spLocks noGrp="1"/>
          </p:cNvSpPr>
          <p:nvPr>
            <p:ph type="ftr" sz="quarter" idx="11"/>
          </p:nvPr>
        </p:nvSpPr>
        <p:spPr/>
        <p:txBody>
          <a:bodyPr/>
          <a:lstStyle/>
          <a:p>
            <a:endParaRPr lang="fr-CA"/>
          </a:p>
        </p:txBody>
      </p:sp>
      <p:sp>
        <p:nvSpPr>
          <p:cNvPr id="5" name="Espace réservé du numéro de diapositive 4"/>
          <p:cNvSpPr>
            <a:spLocks noGrp="1"/>
          </p:cNvSpPr>
          <p:nvPr>
            <p:ph type="sldNum" sz="quarter" idx="12"/>
          </p:nvPr>
        </p:nvSpPr>
        <p:spPr/>
        <p:txBody>
          <a:bodyPr/>
          <a:lstStyle/>
          <a:p>
            <a:fld id="{B37BB6A2-C3EE-4DE1-9132-43B9024C7938}" type="slidenum">
              <a:rPr lang="fr-CA" smtClean="0"/>
              <a:pPr/>
              <a:t>‹N°›</a:t>
            </a:fld>
            <a:endParaRPr lang="fr-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6DCA17B-D12A-468C-8646-4943D13BB8DF}" type="datetimeFigureOut">
              <a:rPr lang="fr-CA" smtClean="0"/>
              <a:pPr/>
              <a:t>2020-08-14</a:t>
            </a:fld>
            <a:endParaRPr lang="fr-CA"/>
          </a:p>
        </p:txBody>
      </p:sp>
      <p:sp>
        <p:nvSpPr>
          <p:cNvPr id="3" name="Espace réservé du pied de page 2"/>
          <p:cNvSpPr>
            <a:spLocks noGrp="1"/>
          </p:cNvSpPr>
          <p:nvPr>
            <p:ph type="ftr" sz="quarter" idx="11"/>
          </p:nvPr>
        </p:nvSpPr>
        <p:spPr/>
        <p:txBody>
          <a:bodyPr/>
          <a:lstStyle/>
          <a:p>
            <a:endParaRPr lang="fr-CA"/>
          </a:p>
        </p:txBody>
      </p:sp>
      <p:sp>
        <p:nvSpPr>
          <p:cNvPr id="4" name="Espace réservé du numéro de diapositive 3"/>
          <p:cNvSpPr>
            <a:spLocks noGrp="1"/>
          </p:cNvSpPr>
          <p:nvPr>
            <p:ph type="sldNum" sz="quarter" idx="12"/>
          </p:nvPr>
        </p:nvSpPr>
        <p:spPr/>
        <p:txBody>
          <a:bodyPr/>
          <a:lstStyle/>
          <a:p>
            <a:fld id="{B37BB6A2-C3EE-4DE1-9132-43B9024C7938}" type="slidenum">
              <a:rPr lang="fr-CA" smtClean="0"/>
              <a:pPr/>
              <a:t>‹N°›</a:t>
            </a:fld>
            <a:endParaRPr lang="fr-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CA"/>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6DCA17B-D12A-468C-8646-4943D13BB8DF}" type="datetimeFigureOut">
              <a:rPr lang="fr-CA" smtClean="0"/>
              <a:pPr/>
              <a:t>2020-08-14</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B37BB6A2-C3EE-4DE1-9132-43B9024C7938}" type="slidenum">
              <a:rPr lang="fr-CA" smtClean="0"/>
              <a:pPr/>
              <a:t>‹N°›</a:t>
            </a:fld>
            <a:endParaRPr lang="fr-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CA"/>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6DCA17B-D12A-468C-8646-4943D13BB8DF}" type="datetimeFigureOut">
              <a:rPr lang="fr-CA" smtClean="0"/>
              <a:pPr/>
              <a:t>2020-08-14</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B37BB6A2-C3EE-4DE1-9132-43B9024C7938}" type="slidenum">
              <a:rPr lang="fr-CA" smtClean="0"/>
              <a:pPr/>
              <a:t>‹N°›</a:t>
            </a:fld>
            <a:endParaRPr lang="fr-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9000">
              <a:srgbClr val="00B0F0">
                <a:alpha val="69000"/>
              </a:srgbClr>
            </a:gs>
            <a:gs pos="53000">
              <a:srgbClr val="D4DEFF"/>
            </a:gs>
            <a:gs pos="83000">
              <a:srgbClr val="D4DEFF"/>
            </a:gs>
            <a:gs pos="100000">
              <a:srgbClr val="96AB94"/>
            </a:gs>
          </a:gsLst>
          <a:lin ang="5400000" scaled="0"/>
          <a:tileRect r="-100000" b="-100000"/>
        </a:gra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CA"/>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DCA17B-D12A-468C-8646-4943D13BB8DF}" type="datetimeFigureOut">
              <a:rPr lang="fr-CA" smtClean="0"/>
              <a:pPr/>
              <a:t>2020-08-14</a:t>
            </a:fld>
            <a:endParaRPr lang="fr-CA"/>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CA"/>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7BB6A2-C3EE-4DE1-9132-43B9024C7938}" type="slidenum">
              <a:rPr lang="fr-CA" smtClean="0"/>
              <a:pPr/>
              <a:t>‹N°›</a:t>
            </a:fld>
            <a:endParaRPr lang="fr-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image" Target="../media/image1.jpeg"/><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5" Type="http://schemas.openxmlformats.org/officeDocument/2006/relationships/image" Target="../media/image3.jpeg"/><Relationship Id="rId4"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1.xml"/><Relationship Id="rId1" Type="http://schemas.openxmlformats.org/officeDocument/2006/relationships/tags" Target="../tags/tag30.xml"/></Relationships>
</file>

<file path=ppt/slides/_rels/slide12.xml.rels><?xml version="1.0" encoding="UTF-8" standalone="yes"?>
<Relationships xmlns="http://schemas.openxmlformats.org/package/2006/relationships"><Relationship Id="rId3" Type="http://schemas.openxmlformats.org/officeDocument/2006/relationships/tags" Target="../tags/tag34.xml"/><Relationship Id="rId7" Type="http://schemas.openxmlformats.org/officeDocument/2006/relationships/image" Target="../media/image5.jpeg"/><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image" Target="../media/image4.jpeg"/><Relationship Id="rId5" Type="http://schemas.openxmlformats.org/officeDocument/2006/relationships/slideLayout" Target="../slideLayouts/slideLayout7.xml"/><Relationship Id="rId4" Type="http://schemas.openxmlformats.org/officeDocument/2006/relationships/tags" Target="../tags/tag35.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7.xml"/><Relationship Id="rId1" Type="http://schemas.openxmlformats.org/officeDocument/2006/relationships/tags" Target="../tags/tag36.xml"/></Relationships>
</file>

<file path=ppt/slides/_rels/slide14.xml.rels><?xml version="1.0" encoding="UTF-8" standalone="yes"?>
<Relationships xmlns="http://schemas.openxmlformats.org/package/2006/relationships"><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image" Target="../media/image6.jpeg"/><Relationship Id="rId5" Type="http://schemas.openxmlformats.org/officeDocument/2006/relationships/hyperlink" Target="https://www.google.ca/url?sa=i&amp;url=https://fr-fr.facebook.com/ygreck.caricature/photos/&amp;psig=AOvVaw2xgoEOjq1jMnzy9ndSLpaa&amp;ust=1592145220923000&amp;source=images&amp;cd=vfe&amp;ved=0CAIQjRxqFwoTCNC_kraB_-kCFQAAAAAdAAAAABAJ" TargetMode="External"/><Relationship Id="rId4"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2.xml"/><Relationship Id="rId1" Type="http://schemas.openxmlformats.org/officeDocument/2006/relationships/tags" Target="../tags/tag41.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4.xml"/><Relationship Id="rId1" Type="http://schemas.openxmlformats.org/officeDocument/2006/relationships/tags" Target="../tags/tag43.xml"/><Relationship Id="rId4" Type="http://schemas.openxmlformats.org/officeDocument/2006/relationships/hyperlink" Target="https://youtu.be/P_WR2lX0mqE" TargetMode="Externa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6.xml"/><Relationship Id="rId1" Type="http://schemas.openxmlformats.org/officeDocument/2006/relationships/tags" Target="../tags/tag45.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8.xml"/><Relationship Id="rId1" Type="http://schemas.openxmlformats.org/officeDocument/2006/relationships/tags" Target="../tags/tag47.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0.xml"/><Relationship Id="rId1" Type="http://schemas.openxmlformats.org/officeDocument/2006/relationships/tags" Target="../tags/tag49.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tags" Target="../tags/tag4.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2.xml"/><Relationship Id="rId1" Type="http://schemas.openxmlformats.org/officeDocument/2006/relationships/tags" Target="../tags/tag51.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4.xml"/><Relationship Id="rId1" Type="http://schemas.openxmlformats.org/officeDocument/2006/relationships/tags" Target="../tags/tag53.xml"/></Relationships>
</file>

<file path=ppt/slides/_rels/slide22.xml.rels><?xml version="1.0" encoding="UTF-8" standalone="yes"?>
<Relationships xmlns="http://schemas.openxmlformats.org/package/2006/relationships"><Relationship Id="rId3" Type="http://schemas.openxmlformats.org/officeDocument/2006/relationships/tags" Target="../tags/tag57.xml"/><Relationship Id="rId7" Type="http://schemas.openxmlformats.org/officeDocument/2006/relationships/hyperlink" Target="https://covid19.uqam.ca/directives-covid-19/" TargetMode="Externa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image" Target="../media/image7.jpeg"/><Relationship Id="rId5" Type="http://schemas.openxmlformats.org/officeDocument/2006/relationships/hyperlink" Target="https://www.google.ca/url?sa=i&amp;url=https://www.ledroit.com/le-mag/as-tu-lu-ca-dans-lactualite-cette-semaine-41d4e1354c9642faf1de0979f736cdd6&amp;psig=AOvVaw2xgoEOjq1jMnzy9ndSLpaa&amp;ust=1592145220923000&amp;source=images&amp;cd=vfe&amp;ved=0CAIQjRxqFwoTCNC_kraB_-kCFQAAAAAdAAAAABAD" TargetMode="External"/><Relationship Id="rId4"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60.xml"/><Relationship Id="rId7" Type="http://schemas.openxmlformats.org/officeDocument/2006/relationships/tags" Target="../tags/tag64.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tags" Target="../tags/tag63.xml"/><Relationship Id="rId5" Type="http://schemas.openxmlformats.org/officeDocument/2006/relationships/tags" Target="../tags/tag62.xml"/><Relationship Id="rId4" Type="http://schemas.openxmlformats.org/officeDocument/2006/relationships/tags" Target="../tags/tag61.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 Id="rId5" Type="http://schemas.openxmlformats.org/officeDocument/2006/relationships/image" Target="../media/image8.jpeg"/><Relationship Id="rId4" Type="http://schemas.openxmlformats.org/officeDocument/2006/relationships/hyperlink" Target="https://www.google.ca/url?sa=i&amp;url=https://clarissenenard.com/2018/01/20/mission-mains-propres/&amp;psig=AOvVaw2-gT8bnlcyKw3Ud9Uheuiv&amp;ust=1592144777678000&amp;source=images&amp;cd=vfe&amp;ved=0CAIQjRxqFwoTCJjtudH__ukCFQAAAAAdAAAAABAN" TargetMode="Externa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xml"/><Relationship Id="rId1" Type="http://schemas.openxmlformats.org/officeDocument/2006/relationships/tags" Target="../tags/tag6.xml"/></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8.xml"/><Relationship Id="rId1" Type="http://schemas.openxmlformats.org/officeDocument/2006/relationships/tags" Target="../tags/tag87.xml"/></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0.xml"/><Relationship Id="rId1" Type="http://schemas.openxmlformats.org/officeDocument/2006/relationships/tags" Target="../tags/tag89.xml"/></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2.xml"/><Relationship Id="rId1" Type="http://schemas.openxmlformats.org/officeDocument/2006/relationships/tags" Target="../tags/tag91.xml"/><Relationship Id="rId4" Type="http://schemas.openxmlformats.org/officeDocument/2006/relationships/hyperlink" Target="https://www.inspq.qc.ca/publications/2970-nettoyage-desinfection-cliniques-covid19" TargetMode="External"/></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4.xml"/><Relationship Id="rId1" Type="http://schemas.openxmlformats.org/officeDocument/2006/relationships/tags" Target="../tags/tag93.xml"/></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6.xml"/><Relationship Id="rId1" Type="http://schemas.openxmlformats.org/officeDocument/2006/relationships/tags" Target="../tags/tag95.xml"/></Relationships>
</file>

<file path=ppt/slides/_rels/slide4.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image" Target="../media/image2.jpeg"/><Relationship Id="rId5" Type="http://schemas.openxmlformats.org/officeDocument/2006/relationships/hyperlink" Target="https://www.google.ca/url?sa=i&amp;url=https://www.youtube.com/watch?v=YR6OPhcKWfg&amp;psig=AOvVaw2-gT8bnlcyKw3Ud9Uheuiv&amp;ust=1592144777678000&amp;source=images&amp;cd=vfe&amp;ved=0CAIQjRxqFwoTCJjtudH__ukCFQAAAAAdAAAAABAD" TargetMode="External"/><Relationship Id="rId4"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8.xml"/><Relationship Id="rId1" Type="http://schemas.openxmlformats.org/officeDocument/2006/relationships/tags" Target="../tags/tag97.xml"/></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0.xml"/><Relationship Id="rId1" Type="http://schemas.openxmlformats.org/officeDocument/2006/relationships/tags" Target="../tags/tag99.xml"/></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2.xml"/><Relationship Id="rId1" Type="http://schemas.openxmlformats.org/officeDocument/2006/relationships/tags" Target="../tags/tag101.xml"/></Relationships>
</file>

<file path=ppt/slides/_rels/slide4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4.xml"/><Relationship Id="rId1" Type="http://schemas.openxmlformats.org/officeDocument/2006/relationships/tags" Target="../tags/tag103.xml"/></Relationships>
</file>

<file path=ppt/slides/_rels/slide4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6.xml"/><Relationship Id="rId1" Type="http://schemas.openxmlformats.org/officeDocument/2006/relationships/tags" Target="../tags/tag105.xml"/></Relationships>
</file>

<file path=ppt/slides/_rels/slide4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8.xml"/><Relationship Id="rId1" Type="http://schemas.openxmlformats.org/officeDocument/2006/relationships/tags" Target="../tags/tag107.xml"/><Relationship Id="rId6" Type="http://schemas.openxmlformats.org/officeDocument/2006/relationships/hyperlink" Target="https://www.inspq.qc.ca/file/procedure-pour-revetir-et-retirer-l-equipement-de-protection-individuelle-epi-1" TargetMode="External"/><Relationship Id="rId5" Type="http://schemas.openxmlformats.org/officeDocument/2006/relationships/hyperlink" Target="https://asstsas.qc.ca/sites/default/files/publications/documents/Affiches/a70-epi.pdf" TargetMode="External"/><Relationship Id="rId4" Type="http://schemas.openxmlformats.org/officeDocument/2006/relationships/hyperlink" Target="https://www.inspq.qc.ca/sites/default/files/covid/2968-port-masque-milieux-soins-transmission-communautaire-soutenue-covid19.pdf" TargetMode="External"/></Relationships>
</file>

<file path=ppt/slides/_rels/slide4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0.xml"/><Relationship Id="rId1" Type="http://schemas.openxmlformats.org/officeDocument/2006/relationships/tags" Target="../tags/tag109.xml"/></Relationships>
</file>

<file path=ppt/slides/_rels/slide4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2.xml"/><Relationship Id="rId1" Type="http://schemas.openxmlformats.org/officeDocument/2006/relationships/tags" Target="../tags/tag111.xml"/><Relationship Id="rId6" Type="http://schemas.openxmlformats.org/officeDocument/2006/relationships/hyperlink" Target="https://www.inspq.qc.ca/publications/2970-nettoyage-desinfection-cliniques-covid19" TargetMode="External"/><Relationship Id="rId5" Type="http://schemas.openxmlformats.org/officeDocument/2006/relationships/hyperlink" Target="https://www.inspq.qc.ca/file/procedure-pour-revetir-et-retirer-l-equipement-de-protection-individuelle-epi-1" TargetMode="External"/><Relationship Id="rId4" Type="http://schemas.openxmlformats.org/officeDocument/2006/relationships/hyperlink" Target="https://asstsas.qc.ca/sites/default/files/publications/documents/Affiches/a70-epi.pdf" TargetMode="External"/></Relationships>
</file>

<file path=ppt/slides/_rels/slide4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4.xml"/><Relationship Id="rId1" Type="http://schemas.openxmlformats.org/officeDocument/2006/relationships/tags" Target="../tags/tag113.xml"/><Relationship Id="rId4" Type="http://schemas.openxmlformats.org/officeDocument/2006/relationships/hyperlink" Target="https://www.inspq.qc.ca/publications/2970-nettoyage-desinfection-cliniques-covid19" TargetMode="External"/></Relationships>
</file>

<file path=ppt/slides/_rels/slide49.xml.rels><?xml version="1.0" encoding="UTF-8" standalone="yes"?>
<Relationships xmlns="http://schemas.openxmlformats.org/package/2006/relationships"><Relationship Id="rId8" Type="http://schemas.openxmlformats.org/officeDocument/2006/relationships/hyperlink" Target="https://cdn-contenu.quebec.ca/cdn-contenu/education/MEES_Consignes_Reprise_LS.pdf?1591289146" TargetMode="External"/><Relationship Id="rId3" Type="http://schemas.openxmlformats.org/officeDocument/2006/relationships/slideLayout" Target="../slideLayouts/slideLayout2.xml"/><Relationship Id="rId7" Type="http://schemas.openxmlformats.org/officeDocument/2006/relationships/hyperlink" Target="https://www.quebec.ca/tourisme-et-loisirs/activites-sportives-et-de-plein-air/reprise-activites-sportives/directives-reprise-activites-sportives/" TargetMode="External"/><Relationship Id="rId2" Type="http://schemas.openxmlformats.org/officeDocument/2006/relationships/tags" Target="../tags/tag116.xml"/><Relationship Id="rId1" Type="http://schemas.openxmlformats.org/officeDocument/2006/relationships/tags" Target="../tags/tag115.xml"/><Relationship Id="rId6" Type="http://schemas.openxmlformats.org/officeDocument/2006/relationships/hyperlink" Target="https://youtu.be/uDDnbds01-0" TargetMode="External"/><Relationship Id="rId5" Type="http://schemas.openxmlformats.org/officeDocument/2006/relationships/hyperlink" Target="https://covid19.uqam.ca/directives-covid-19/" TargetMode="External"/><Relationship Id="rId4" Type="http://schemas.openxmlformats.org/officeDocument/2006/relationships/hyperlink" Target="https://www.kinesiologue.com/fr/covid-19" TargetMode="External"/><Relationship Id="rId9" Type="http://schemas.openxmlformats.org/officeDocument/2006/relationships/hyperlink" Target="https://www.quebec.ca/sante/problemes-de-sante/a-z/coronavirus-2019/reponses-questions-coronavirus-covid19/questions-et-reponses-rassemblements-activites-covid-19/" TargetMode="Externa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xml"/><Relationship Id="rId1" Type="http://schemas.openxmlformats.org/officeDocument/2006/relationships/tags" Target="../tags/tag11.xml"/></Relationships>
</file>

<file path=ppt/slides/_rels/slide5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8.xml"/><Relationship Id="rId1" Type="http://schemas.openxmlformats.org/officeDocument/2006/relationships/tags" Target="../tags/tag117.xml"/></Relationships>
</file>

<file path=ppt/slides/_rels/slide5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0.xml"/><Relationship Id="rId1" Type="http://schemas.openxmlformats.org/officeDocument/2006/relationships/tags" Target="../tags/tag119.xml"/></Relationships>
</file>

<file path=ppt/slides/_rels/slide5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2.xml"/><Relationship Id="rId1" Type="http://schemas.openxmlformats.org/officeDocument/2006/relationships/tags" Target="../tags/tag121.xml"/></Relationships>
</file>

<file path=ppt/slides/_rels/slide5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4.xml"/><Relationship Id="rId1" Type="http://schemas.openxmlformats.org/officeDocument/2006/relationships/tags" Target="../tags/tag123.xml"/></Relationships>
</file>

<file path=ppt/slides/_rels/slide5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6.xml"/><Relationship Id="rId1" Type="http://schemas.openxmlformats.org/officeDocument/2006/relationships/tags" Target="../tags/tag125.xml"/></Relationships>
</file>

<file path=ppt/slides/_rels/slide5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8.xml"/><Relationship Id="rId1" Type="http://schemas.openxmlformats.org/officeDocument/2006/relationships/tags" Target="../tags/tag127.xml"/></Relationships>
</file>

<file path=ppt/slides/_rels/slide5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0.xml"/><Relationship Id="rId1" Type="http://schemas.openxmlformats.org/officeDocument/2006/relationships/tags" Target="../tags/tag129.xml"/></Relationships>
</file>

<file path=ppt/slides/_rels/slide5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2.xml"/><Relationship Id="rId1" Type="http://schemas.openxmlformats.org/officeDocument/2006/relationships/tags" Target="../tags/tag131.xml"/></Relationships>
</file>

<file path=ppt/slides/_rels/slide58.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tags" Target="../tags/tag135.xml"/><Relationship Id="rId7" Type="http://schemas.openxmlformats.org/officeDocument/2006/relationships/hyperlink" Target="https://www.google.ca/url?sa=i&amp;url=https://clarissenenard.com/2018/01/20/mission-mains-propres/&amp;psig=AOvVaw2-gT8bnlcyKw3Ud9Uheuiv&amp;ust=1592144777678000&amp;source=images&amp;cd=vfe&amp;ved=0CAIQjRxqFwoTCJjtudH__ukCFQAAAAAdAAAAABAN" TargetMode="External"/><Relationship Id="rId2" Type="http://schemas.openxmlformats.org/officeDocument/2006/relationships/tags" Target="../tags/tag134.xml"/><Relationship Id="rId1" Type="http://schemas.openxmlformats.org/officeDocument/2006/relationships/tags" Target="../tags/tag133.xml"/><Relationship Id="rId6" Type="http://schemas.openxmlformats.org/officeDocument/2006/relationships/image" Target="../media/image9.jpeg"/><Relationship Id="rId5" Type="http://schemas.openxmlformats.org/officeDocument/2006/relationships/hyperlink" Target="https://www.google.ca/url?sa=i&amp;url=https://www.1jour1actu.com/info-animee/a-quoi-ca-sert-de-se-laver-les-mains&amp;psig=AOvVaw2-gT8bnlcyKw3Ud9Uheuiv&amp;ust=1592144777678000&amp;source=images&amp;cd=vfe&amp;ved=0CAIQjRxqFwoTCJjtudH__ukCFQAAAAAdAAAAABAI" TargetMode="External"/><Relationship Id="rId10" Type="http://schemas.openxmlformats.org/officeDocument/2006/relationships/image" Target="../media/image7.jpeg"/><Relationship Id="rId4" Type="http://schemas.openxmlformats.org/officeDocument/2006/relationships/slideLayout" Target="../slideLayouts/slideLayout7.xml"/><Relationship Id="rId9" Type="http://schemas.openxmlformats.org/officeDocument/2006/relationships/hyperlink" Target="https://www.google.ca/url?sa=i&amp;url=https://www.ledroit.com/le-mag/as-tu-lu-ca-dans-lactualite-cette-semaine-41d4e1354c9642faf1de0979f736cdd6&amp;psig=AOvVaw2xgoEOjq1jMnzy9ndSLpaa&amp;ust=1592145220923000&amp;source=images&amp;cd=vfe&amp;ved=0CAIQjRxqFwoTCNC_kraB_-kCFQAAAAAdAAAAABAD" TargetMode="Externa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xml"/><Relationship Id="rId1" Type="http://schemas.openxmlformats.org/officeDocument/2006/relationships/tags" Target="../tags/tag1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xml"/><Relationship Id="rId1" Type="http://schemas.openxmlformats.org/officeDocument/2006/relationships/tags" Target="../tags/tag15.xml"/></Relationships>
</file>

<file path=ppt/slides/_rels/slide8.xml.rels><?xml version="1.0" encoding="UTF-8" standalone="yes"?>
<Relationships xmlns="http://schemas.openxmlformats.org/package/2006/relationships"><Relationship Id="rId8" Type="http://schemas.openxmlformats.org/officeDocument/2006/relationships/tags" Target="../tags/tag24.xml"/><Relationship Id="rId3" Type="http://schemas.openxmlformats.org/officeDocument/2006/relationships/tags" Target="../tags/tag19.xml"/><Relationship Id="rId7" Type="http://schemas.openxmlformats.org/officeDocument/2006/relationships/tags" Target="../tags/tag23.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tags" Target="../tags/tag22.xml"/><Relationship Id="rId5" Type="http://schemas.openxmlformats.org/officeDocument/2006/relationships/tags" Target="../tags/tag21.xml"/><Relationship Id="rId4" Type="http://schemas.openxmlformats.org/officeDocument/2006/relationships/tags" Target="../tags/tag20.xml"/><Relationship Id="rId9"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6.xml"/><Relationship Id="rId1" Type="http://schemas.openxmlformats.org/officeDocument/2006/relationships/tags" Target="../tags/tag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custDataLst>
              <p:tags r:id="rId1"/>
            </p:custDataLst>
          </p:nvPr>
        </p:nvSpPr>
        <p:spPr>
          <a:xfrm>
            <a:off x="683568" y="692696"/>
            <a:ext cx="7772400" cy="1470025"/>
          </a:xfrm>
        </p:spPr>
        <p:txBody>
          <a:bodyPr/>
          <a:lstStyle/>
          <a:p>
            <a:r>
              <a:rPr lang="fr-CA" dirty="0" smtClean="0"/>
              <a:t>Mesures préventives </a:t>
            </a:r>
            <a:r>
              <a:rPr lang="fr-CA" dirty="0" err="1"/>
              <a:t>c</a:t>
            </a:r>
            <a:r>
              <a:rPr lang="fr-CA" dirty="0" err="1" smtClean="0"/>
              <a:t>ovid</a:t>
            </a:r>
            <a:r>
              <a:rPr lang="fr-CA" dirty="0" smtClean="0"/>
              <a:t> 19</a:t>
            </a:r>
            <a:endParaRPr lang="fr-CA" dirty="0"/>
          </a:p>
        </p:txBody>
      </p:sp>
      <p:sp>
        <p:nvSpPr>
          <p:cNvPr id="3" name="Sous-titre 2"/>
          <p:cNvSpPr>
            <a:spLocks noGrp="1"/>
          </p:cNvSpPr>
          <p:nvPr>
            <p:ph type="subTitle" idx="1"/>
            <p:custDataLst>
              <p:tags r:id="rId2"/>
            </p:custDataLst>
          </p:nvPr>
        </p:nvSpPr>
        <p:spPr>
          <a:xfrm>
            <a:off x="1403648" y="1916832"/>
            <a:ext cx="6400800" cy="550912"/>
          </a:xfrm>
        </p:spPr>
        <p:txBody>
          <a:bodyPr>
            <a:normAutofit lnSpcReduction="10000"/>
          </a:bodyPr>
          <a:lstStyle/>
          <a:p>
            <a:r>
              <a:rPr lang="fr-CA" dirty="0" err="1" smtClean="0">
                <a:solidFill>
                  <a:srgbClr val="002060"/>
                </a:solidFill>
              </a:rPr>
              <a:t>Kinésiologues</a:t>
            </a:r>
            <a:endParaRPr lang="fr-CA" dirty="0">
              <a:solidFill>
                <a:srgbClr val="002060"/>
              </a:solidFill>
            </a:endParaRPr>
          </a:p>
        </p:txBody>
      </p:sp>
      <p:pic>
        <p:nvPicPr>
          <p:cNvPr id="1026" name="Picture 2" descr="COVID-19 : 34 nouveaux décès au Québec - Journal Haute Côte Nord"/>
          <p:cNvPicPr>
            <a:picLocks noChangeAspect="1" noChangeArrowheads="1"/>
          </p:cNvPicPr>
          <p:nvPr>
            <p:custDataLst>
              <p:tags r:id="rId3"/>
            </p:custDataLst>
          </p:nvPr>
        </p:nvPicPr>
        <p:blipFill>
          <a:blip r:embed="rId5" cstate="print"/>
          <a:srcRect/>
          <a:stretch>
            <a:fillRect/>
          </a:stretch>
        </p:blipFill>
        <p:spPr bwMode="auto">
          <a:xfrm>
            <a:off x="1691680" y="2767334"/>
            <a:ext cx="6048672" cy="3860854"/>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custDataLst>
              <p:tags r:id="rId1"/>
            </p:custDataLst>
          </p:nvPr>
        </p:nvSpPr>
        <p:spPr>
          <a:xfrm>
            <a:off x="539552" y="0"/>
            <a:ext cx="8280920" cy="2246769"/>
          </a:xfrm>
          <a:prstGeom prst="rect">
            <a:avLst/>
          </a:prstGeom>
          <a:noFill/>
        </p:spPr>
        <p:txBody>
          <a:bodyPr wrap="square" rtlCol="0">
            <a:prstTxWarp prst="textPlain">
              <a:avLst/>
            </a:prstTxWarp>
            <a:spAutoFit/>
          </a:bodyPr>
          <a:lstStyle/>
          <a:p>
            <a:r>
              <a:rPr lang="fr-CA" sz="2800" b="1" dirty="0" smtClean="0">
                <a:ln w="1905">
                  <a:solidFill>
                    <a:srgbClr val="002060"/>
                  </a:solidFill>
                </a:ln>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139700">
                    <a:schemeClr val="accent5">
                      <a:satMod val="175000"/>
                      <a:alpha val="40000"/>
                    </a:schemeClr>
                  </a:glow>
                  <a:innerShdw blurRad="69850" dist="43180" dir="5400000">
                    <a:srgbClr val="000000">
                      <a:alpha val="65000"/>
                    </a:srgbClr>
                  </a:innerShdw>
                </a:effectLst>
                <a:latin typeface="Arial Black" pitchFamily="34" charset="0"/>
              </a:rPr>
              <a:t>Les universités dans la grande région de Montréal sont des milieux idéaux de propagation du virus</a:t>
            </a:r>
            <a:endParaRPr lang="fr-CA" sz="2800" b="1" dirty="0">
              <a:ln w="1905">
                <a:solidFill>
                  <a:srgbClr val="002060"/>
                </a:solidFill>
              </a:ln>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139700">
                  <a:schemeClr val="accent5">
                    <a:satMod val="175000"/>
                    <a:alpha val="40000"/>
                  </a:schemeClr>
                </a:glow>
                <a:innerShdw blurRad="69850" dist="43180" dir="5400000">
                  <a:srgbClr val="000000">
                    <a:alpha val="65000"/>
                  </a:srgbClr>
                </a:innerShdw>
              </a:effectLst>
              <a:latin typeface="Arial Black" pitchFamily="34" charset="0"/>
            </a:endParaRPr>
          </a:p>
        </p:txBody>
      </p:sp>
      <p:pic>
        <p:nvPicPr>
          <p:cNvPr id="2050" name="Picture 2" descr="L'humour au temps du corona (Prise 8) | Actualités | Le Droit ..."/>
          <p:cNvPicPr>
            <a:picLocks noChangeAspect="1" noChangeArrowheads="1"/>
          </p:cNvPicPr>
          <p:nvPr>
            <p:custDataLst>
              <p:tags r:id="rId2"/>
            </p:custDataLst>
          </p:nvPr>
        </p:nvPicPr>
        <p:blipFill>
          <a:blip r:embed="rId5" cstate="print">
            <a:clrChange>
              <a:clrFrom>
                <a:srgbClr val="FFFFFF"/>
              </a:clrFrom>
              <a:clrTo>
                <a:srgbClr val="FFFFFF">
                  <a:alpha val="0"/>
                </a:srgbClr>
              </a:clrTo>
            </a:clrChange>
          </a:blip>
          <a:srcRect/>
          <a:stretch>
            <a:fillRect/>
          </a:stretch>
        </p:blipFill>
        <p:spPr bwMode="auto">
          <a:xfrm>
            <a:off x="3779912" y="2137656"/>
            <a:ext cx="4392488" cy="4465697"/>
          </a:xfrm>
          <a:prstGeom prst="rect">
            <a:avLst/>
          </a:prstGeom>
          <a:noFill/>
        </p:spPr>
      </p:pic>
      <p:sp>
        <p:nvSpPr>
          <p:cNvPr id="6" name="ZoneTexte 5"/>
          <p:cNvSpPr txBox="1"/>
          <p:nvPr>
            <p:custDataLst>
              <p:tags r:id="rId3"/>
            </p:custDataLst>
          </p:nvPr>
        </p:nvSpPr>
        <p:spPr>
          <a:xfrm>
            <a:off x="683568" y="3429000"/>
            <a:ext cx="3096344" cy="2062103"/>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fr-CA" sz="32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rPr>
              <a:t>Donc le mode virtuel doit être privilégié</a:t>
            </a:r>
            <a:endParaRPr lang="fr-CA" sz="32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Arial Black"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normAutofit fontScale="90000"/>
          </a:bodyPr>
          <a:lstStyle/>
          <a:p>
            <a:r>
              <a:rPr lang="fr-CA" dirty="0" smtClean="0"/>
              <a:t>La première étude sérologique au Québec (INESS et </a:t>
            </a:r>
            <a:r>
              <a:rPr lang="fr-CA" dirty="0" err="1" smtClean="0"/>
              <a:t>Héma</a:t>
            </a:r>
            <a:r>
              <a:rPr lang="fr-CA" dirty="0" smtClean="0"/>
              <a:t>-Québec)</a:t>
            </a:r>
            <a:endParaRPr lang="fr-CA" dirty="0"/>
          </a:p>
        </p:txBody>
      </p:sp>
      <p:sp>
        <p:nvSpPr>
          <p:cNvPr id="3" name="Espace réservé du contenu 2"/>
          <p:cNvSpPr>
            <a:spLocks noGrp="1"/>
          </p:cNvSpPr>
          <p:nvPr>
            <p:ph idx="1"/>
            <p:custDataLst>
              <p:tags r:id="rId2"/>
            </p:custDataLst>
          </p:nvPr>
        </p:nvSpPr>
        <p:spPr/>
        <p:txBody>
          <a:bodyPr/>
          <a:lstStyle/>
          <a:p>
            <a:r>
              <a:rPr lang="fr-CA" dirty="0" smtClean="0"/>
              <a:t>2 % de la population aurait développé des anticorps</a:t>
            </a:r>
          </a:p>
          <a:p>
            <a:r>
              <a:rPr lang="fr-CA" dirty="0" smtClean="0"/>
              <a:t>La deuxième vague est quasi inévitable</a:t>
            </a:r>
            <a:endParaRPr lang="fr-CA"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custDataLst>
              <p:tags r:id="rId1"/>
            </p:custDataLst>
          </p:nvPr>
        </p:nvSpPr>
        <p:spPr>
          <a:xfrm>
            <a:off x="1403648" y="404664"/>
            <a:ext cx="6480720" cy="1077218"/>
          </a:xfrm>
          <a:prstGeom prst="rect">
            <a:avLst/>
          </a:prstGeom>
          <a:noFill/>
        </p:spPr>
        <p:txBody>
          <a:bodyPr wrap="square" rtlCol="0">
            <a:spAutoFit/>
          </a:bodyPr>
          <a:lstStyle/>
          <a:p>
            <a:r>
              <a:rPr lang="fr-CA" sz="3200" dirty="0" smtClean="0"/>
              <a:t>Une formation entièrement virtuelle dans nos domaines n’est pas réaliste.</a:t>
            </a:r>
            <a:endParaRPr lang="fr-CA" sz="3200" dirty="0"/>
          </a:p>
        </p:txBody>
      </p:sp>
      <p:sp>
        <p:nvSpPr>
          <p:cNvPr id="5" name="ZoneTexte 4"/>
          <p:cNvSpPr txBox="1"/>
          <p:nvPr>
            <p:custDataLst>
              <p:tags r:id="rId2"/>
            </p:custDataLst>
          </p:nvPr>
        </p:nvSpPr>
        <p:spPr>
          <a:xfrm>
            <a:off x="539552" y="4653136"/>
            <a:ext cx="6624736" cy="954107"/>
          </a:xfrm>
          <a:prstGeom prst="rect">
            <a:avLst/>
          </a:prstGeom>
          <a:noFill/>
        </p:spPr>
        <p:txBody>
          <a:bodyPr wrap="square" rtlCol="0">
            <a:spAutoFit/>
          </a:bodyPr>
          <a:lstStyle/>
          <a:p>
            <a:r>
              <a:rPr lang="fr-CA" sz="2800" dirty="0" smtClean="0"/>
              <a:t>Le </a:t>
            </a:r>
            <a:r>
              <a:rPr lang="fr-CA" sz="2800" dirty="0" err="1" smtClean="0"/>
              <a:t>présentiel</a:t>
            </a:r>
            <a:r>
              <a:rPr lang="fr-CA" sz="2800" dirty="0" smtClean="0"/>
              <a:t> est donc une nécessité, mais selon quelles conditions ?</a:t>
            </a:r>
            <a:endParaRPr lang="fr-CA" sz="2800" dirty="0"/>
          </a:p>
        </p:txBody>
      </p:sp>
      <p:pic>
        <p:nvPicPr>
          <p:cNvPr id="44034" name="Picture 2" descr="Institut des Sciences du Mouvement"/>
          <p:cNvPicPr>
            <a:picLocks noChangeAspect="1" noChangeArrowheads="1"/>
          </p:cNvPicPr>
          <p:nvPr>
            <p:custDataLst>
              <p:tags r:id="rId3"/>
            </p:custDataLst>
          </p:nvPr>
        </p:nvPicPr>
        <p:blipFill>
          <a:blip r:embed="rId6" cstate="print"/>
          <a:srcRect/>
          <a:stretch>
            <a:fillRect/>
          </a:stretch>
        </p:blipFill>
        <p:spPr bwMode="auto">
          <a:xfrm>
            <a:off x="2555776" y="1700808"/>
            <a:ext cx="3810000" cy="2571751"/>
          </a:xfrm>
          <a:prstGeom prst="rect">
            <a:avLst/>
          </a:prstGeom>
          <a:noFill/>
        </p:spPr>
      </p:pic>
      <p:pic>
        <p:nvPicPr>
          <p:cNvPr id="44036" name="Picture 4" descr="ZFZ des vêtements de Protection, des Combinaisons et Le Travail de ..."/>
          <p:cNvPicPr>
            <a:picLocks noChangeAspect="1" noChangeArrowheads="1"/>
          </p:cNvPicPr>
          <p:nvPr>
            <p:custDataLst>
              <p:tags r:id="rId4"/>
            </p:custDataLst>
          </p:nvPr>
        </p:nvPicPr>
        <p:blipFill>
          <a:blip r:embed="rId7" cstate="print">
            <a:clrChange>
              <a:clrFrom>
                <a:srgbClr val="FFFFFF"/>
              </a:clrFrom>
              <a:clrTo>
                <a:srgbClr val="FFFFFF">
                  <a:alpha val="0"/>
                </a:srgbClr>
              </a:clrTo>
            </a:clrChange>
          </a:blip>
          <a:srcRect/>
          <a:stretch>
            <a:fillRect/>
          </a:stretch>
        </p:blipFill>
        <p:spPr bwMode="auto">
          <a:xfrm>
            <a:off x="7236296" y="3861048"/>
            <a:ext cx="1609725" cy="283845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Le virus reste actif</a:t>
            </a:r>
            <a:endParaRPr lang="fr-CA" dirty="0"/>
          </a:p>
        </p:txBody>
      </p:sp>
      <p:sp>
        <p:nvSpPr>
          <p:cNvPr id="3" name="Espace réservé du contenu 2"/>
          <p:cNvSpPr>
            <a:spLocks noGrp="1"/>
          </p:cNvSpPr>
          <p:nvPr>
            <p:ph idx="1"/>
            <p:custDataLst>
              <p:tags r:id="rId2"/>
            </p:custDataLst>
          </p:nvPr>
        </p:nvSpPr>
        <p:spPr>
          <a:xfrm>
            <a:off x="457200" y="1196752"/>
            <a:ext cx="8229600" cy="5472608"/>
          </a:xfrm>
        </p:spPr>
        <p:txBody>
          <a:bodyPr>
            <a:normAutofit/>
          </a:bodyPr>
          <a:lstStyle/>
          <a:p>
            <a:r>
              <a:rPr lang="fr-CA" dirty="0" smtClean="0"/>
              <a:t>Peut importe la surface, le virus adore la température entre 4 et 22</a:t>
            </a:r>
            <a:r>
              <a:rPr lang="fr-CA" baseline="30000" dirty="0" smtClean="0"/>
              <a:t>o c</a:t>
            </a:r>
            <a:endParaRPr lang="fr-CA" dirty="0" smtClean="0"/>
          </a:p>
          <a:p>
            <a:pPr lvl="1"/>
            <a:r>
              <a:rPr lang="fr-CA" dirty="0" smtClean="0"/>
              <a:t>Le temps d’activation est alors de 7 jours</a:t>
            </a:r>
          </a:p>
          <a:p>
            <a:r>
              <a:rPr lang="fr-CA" dirty="0" smtClean="0"/>
              <a:t>Van </a:t>
            </a:r>
            <a:r>
              <a:rPr lang="fr-CA" dirty="0" err="1" smtClean="0"/>
              <a:t>Doremalen</a:t>
            </a:r>
            <a:r>
              <a:rPr lang="fr-CA" dirty="0" smtClean="0"/>
              <a:t> et al. (2020), le virus pourrait être viable jusqu’à 4 heures sur une surface en cuivre, 24 heures sur du carton, 48 heures sur de l’acier inoxydable et 72 heures sur une surface en polypropylène (une sorte de plastique).</a:t>
            </a:r>
          </a:p>
          <a:p>
            <a:r>
              <a:rPr lang="fr-CA" dirty="0" smtClean="0"/>
              <a:t>Les étudiants changent de locaux aux 4 heures</a:t>
            </a:r>
            <a:endParaRPr lang="fr-CA"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Les mesures préventives</a:t>
            </a:r>
            <a:endParaRPr lang="fr-CA" dirty="0"/>
          </a:p>
        </p:txBody>
      </p:sp>
      <p:sp>
        <p:nvSpPr>
          <p:cNvPr id="3" name="Espace réservé du contenu 2"/>
          <p:cNvSpPr>
            <a:spLocks noGrp="1"/>
          </p:cNvSpPr>
          <p:nvPr>
            <p:ph idx="1"/>
            <p:custDataLst>
              <p:tags r:id="rId2"/>
            </p:custDataLst>
          </p:nvPr>
        </p:nvSpPr>
        <p:spPr>
          <a:xfrm>
            <a:off x="467544" y="1340768"/>
            <a:ext cx="8229600" cy="4525963"/>
          </a:xfrm>
        </p:spPr>
        <p:txBody>
          <a:bodyPr/>
          <a:lstStyle/>
          <a:p>
            <a:r>
              <a:rPr lang="fr-CA" dirty="0" smtClean="0"/>
              <a:t>De façon générale</a:t>
            </a:r>
            <a:endParaRPr lang="fr-CA" dirty="0"/>
          </a:p>
        </p:txBody>
      </p:sp>
      <p:pic>
        <p:nvPicPr>
          <p:cNvPr id="20484" name="Picture 4" descr="Ygreck - Photos | Facebook">
            <a:hlinkClick r:id="rId5"/>
          </p:cNvPr>
          <p:cNvPicPr>
            <a:picLocks noChangeAspect="1" noChangeArrowheads="1"/>
          </p:cNvPicPr>
          <p:nvPr>
            <p:custDataLst>
              <p:tags r:id="rId3"/>
            </p:custDataLst>
          </p:nvPr>
        </p:nvPicPr>
        <p:blipFill>
          <a:blip r:embed="rId6" cstate="print"/>
          <a:srcRect l="5118" t="3412" r="2763" b="2763"/>
          <a:stretch>
            <a:fillRect/>
          </a:stretch>
        </p:blipFill>
        <p:spPr bwMode="auto">
          <a:xfrm>
            <a:off x="2483768" y="2124855"/>
            <a:ext cx="4320480" cy="4400489"/>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Avant tout, on doit s’assurer</a:t>
            </a:r>
            <a:endParaRPr lang="fr-CA" dirty="0"/>
          </a:p>
        </p:txBody>
      </p:sp>
      <p:sp>
        <p:nvSpPr>
          <p:cNvPr id="3" name="Espace réservé du contenu 2"/>
          <p:cNvSpPr>
            <a:spLocks noGrp="1"/>
          </p:cNvSpPr>
          <p:nvPr>
            <p:ph idx="1"/>
            <p:custDataLst>
              <p:tags r:id="rId2"/>
            </p:custDataLst>
          </p:nvPr>
        </p:nvSpPr>
        <p:spPr/>
        <p:txBody>
          <a:bodyPr>
            <a:normAutofit fontScale="85000" lnSpcReduction="10000"/>
          </a:bodyPr>
          <a:lstStyle/>
          <a:p>
            <a:r>
              <a:rPr lang="fr-FR" dirty="0"/>
              <a:t>Le </a:t>
            </a:r>
            <a:r>
              <a:rPr lang="fr-FR" dirty="0" smtClean="0"/>
              <a:t>professeur </a:t>
            </a:r>
            <a:r>
              <a:rPr lang="fr-FR" dirty="0"/>
              <a:t>ou </a:t>
            </a:r>
            <a:r>
              <a:rPr lang="fr-FR" dirty="0" smtClean="0"/>
              <a:t>l’étudiant ne </a:t>
            </a:r>
            <a:r>
              <a:rPr lang="fr-FR" dirty="0"/>
              <a:t>doit pas se présenter à </a:t>
            </a:r>
            <a:r>
              <a:rPr lang="fr-FR" dirty="0" smtClean="0"/>
              <a:t>l’UQAM </a:t>
            </a:r>
            <a:r>
              <a:rPr lang="fr-FR" dirty="0"/>
              <a:t>s’il remplit une seule des conditions suivantes:</a:t>
            </a:r>
            <a:endParaRPr lang="fr-CA" dirty="0"/>
          </a:p>
          <a:p>
            <a:pPr lvl="1"/>
            <a:r>
              <a:rPr lang="fr-FR" dirty="0"/>
              <a:t>S’il présente un ou des signes suivants: fièvre, toux, difficultés respiratoires, diarrhée, perte du goût ou de l’odorat.</a:t>
            </a:r>
            <a:endParaRPr lang="fr-CA" dirty="0"/>
          </a:p>
          <a:p>
            <a:pPr lvl="1"/>
            <a:r>
              <a:rPr lang="fr-FR" dirty="0"/>
              <a:t>S’il revient d’un voyage à l’extérieur du pays depuis moins de 14 jours.</a:t>
            </a:r>
            <a:endParaRPr lang="fr-CA" dirty="0"/>
          </a:p>
          <a:p>
            <a:pPr lvl="1"/>
            <a:r>
              <a:rPr lang="fr-FR" dirty="0"/>
              <a:t>S’il a eu un test de dépistage positif à la COVID-19 il y a moins d’un mois ou s’il est en attente du résultat d’un dépistage.</a:t>
            </a:r>
            <a:endParaRPr lang="fr-CA" dirty="0"/>
          </a:p>
          <a:p>
            <a:pPr lvl="1"/>
            <a:r>
              <a:rPr lang="fr-FR" dirty="0"/>
              <a:t>S’il a été en contact étroit avec un cas confirmé ou probable de la COVID-19 depuis moins de 14 jours.</a:t>
            </a:r>
            <a:endParaRPr lang="fr-CA" dirty="0"/>
          </a:p>
          <a:p>
            <a:endParaRPr lang="fr-CA"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De la répétition</a:t>
            </a:r>
            <a:endParaRPr lang="fr-CA" dirty="0"/>
          </a:p>
        </p:txBody>
      </p:sp>
      <p:sp>
        <p:nvSpPr>
          <p:cNvPr id="3" name="Espace réservé du contenu 2"/>
          <p:cNvSpPr>
            <a:spLocks noGrp="1"/>
          </p:cNvSpPr>
          <p:nvPr>
            <p:ph idx="1"/>
            <p:custDataLst>
              <p:tags r:id="rId2"/>
            </p:custDataLst>
          </p:nvPr>
        </p:nvSpPr>
        <p:spPr/>
        <p:txBody>
          <a:bodyPr>
            <a:normAutofit fontScale="85000" lnSpcReduction="10000"/>
          </a:bodyPr>
          <a:lstStyle/>
          <a:p>
            <a:r>
              <a:rPr lang="fr-CA" dirty="0" smtClean="0"/>
              <a:t>Se laver les mains avec du savon ou une solution </a:t>
            </a:r>
            <a:r>
              <a:rPr lang="fr-CA" dirty="0" err="1" smtClean="0"/>
              <a:t>hydroalcoolique</a:t>
            </a:r>
            <a:r>
              <a:rPr lang="fr-CA" dirty="0" smtClean="0"/>
              <a:t> (+ 60%)</a:t>
            </a:r>
          </a:p>
          <a:p>
            <a:pPr lvl="1"/>
            <a:r>
              <a:rPr lang="fr-CA" dirty="0" smtClean="0">
                <a:hlinkClick r:id="rId4"/>
              </a:rPr>
              <a:t>https://youtu.be/P_WR2lX0mqE</a:t>
            </a:r>
            <a:endParaRPr lang="fr-CA" dirty="0" smtClean="0"/>
          </a:p>
          <a:p>
            <a:pPr lvl="1"/>
            <a:r>
              <a:rPr lang="fr-CA" dirty="0" smtClean="0"/>
              <a:t>Ne pas oublier de refermer le robinet avec le papier.</a:t>
            </a:r>
          </a:p>
          <a:p>
            <a:pPr lvl="1"/>
            <a:r>
              <a:rPr lang="fr-CA" dirty="0" smtClean="0"/>
              <a:t>Un séchoir peut propager le virus</a:t>
            </a:r>
          </a:p>
          <a:p>
            <a:pPr lvl="1"/>
            <a:r>
              <a:rPr lang="fr-CA" dirty="0" smtClean="0"/>
              <a:t>Se les laver souvent (après tout contact avec un objet)</a:t>
            </a:r>
          </a:p>
          <a:p>
            <a:r>
              <a:rPr lang="fr-CA" dirty="0" smtClean="0"/>
              <a:t>Se tenir à </a:t>
            </a:r>
            <a:r>
              <a:rPr lang="fr-CA" dirty="0"/>
              <a:t>2</a:t>
            </a:r>
            <a:r>
              <a:rPr lang="fr-CA" dirty="0" smtClean="0"/>
              <a:t> mètres (bientôt 1 mètre)</a:t>
            </a:r>
          </a:p>
          <a:p>
            <a:r>
              <a:rPr lang="fr-CA" dirty="0" smtClean="0"/>
              <a:t>Porter un couvre visage</a:t>
            </a:r>
          </a:p>
          <a:p>
            <a:r>
              <a:rPr lang="fr-CA" dirty="0" smtClean="0"/>
              <a:t>Tousser dans son coude</a:t>
            </a:r>
          </a:p>
          <a:p>
            <a:r>
              <a:rPr lang="fr-CA" dirty="0" smtClean="0"/>
              <a:t>Ne jamais porter ses mains au visage ou à son masque.</a:t>
            </a:r>
          </a:p>
          <a:p>
            <a:pPr lvl="1">
              <a:buNone/>
            </a:pPr>
            <a:endParaRPr lang="fr-CA"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Responsabiliser nos étudiants</a:t>
            </a:r>
            <a:endParaRPr lang="fr-CA" dirty="0"/>
          </a:p>
        </p:txBody>
      </p:sp>
      <p:sp>
        <p:nvSpPr>
          <p:cNvPr id="3" name="Espace réservé du contenu 2"/>
          <p:cNvSpPr>
            <a:spLocks noGrp="1"/>
          </p:cNvSpPr>
          <p:nvPr>
            <p:ph idx="1"/>
            <p:custDataLst>
              <p:tags r:id="rId2"/>
            </p:custDataLst>
          </p:nvPr>
        </p:nvSpPr>
        <p:spPr/>
        <p:txBody>
          <a:bodyPr/>
          <a:lstStyle/>
          <a:p>
            <a:r>
              <a:rPr lang="fr-CA" dirty="0" smtClean="0"/>
              <a:t>Le principe est bon, mais pas pour contrôler une pandémie.</a:t>
            </a:r>
          </a:p>
          <a:p>
            <a:r>
              <a:rPr lang="fr-CA" dirty="0" smtClean="0"/>
              <a:t>La population étudiante représente notre société à plus petite échelle.</a:t>
            </a:r>
          </a:p>
          <a:p>
            <a:r>
              <a:rPr lang="fr-CA" dirty="0" smtClean="0"/>
              <a:t>Donc un grand risque de laxisme.</a:t>
            </a:r>
            <a:endParaRPr lang="fr-C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Salle de conditionnement physique</a:t>
            </a:r>
            <a:endParaRPr lang="fr-CA" dirty="0"/>
          </a:p>
        </p:txBody>
      </p:sp>
      <p:sp>
        <p:nvSpPr>
          <p:cNvPr id="3" name="Espace réservé du contenu 2"/>
          <p:cNvSpPr>
            <a:spLocks noGrp="1"/>
          </p:cNvSpPr>
          <p:nvPr>
            <p:ph idx="1"/>
            <p:custDataLst>
              <p:tags r:id="rId2"/>
            </p:custDataLst>
          </p:nvPr>
        </p:nvSpPr>
        <p:spPr/>
        <p:txBody>
          <a:bodyPr/>
          <a:lstStyle/>
          <a:p>
            <a:r>
              <a:rPr lang="fr-CA" dirty="0" smtClean="0"/>
              <a:t>Les </a:t>
            </a:r>
            <a:r>
              <a:rPr lang="fr-CA" dirty="0" err="1" smtClean="0"/>
              <a:t>bioaérosols</a:t>
            </a:r>
            <a:r>
              <a:rPr lang="fr-CA" dirty="0" smtClean="0"/>
              <a:t> :</a:t>
            </a:r>
          </a:p>
          <a:p>
            <a:pPr lvl="1"/>
            <a:r>
              <a:rPr lang="fr-CA" dirty="0" smtClean="0"/>
              <a:t>Recommandation dans les hôpitaux</a:t>
            </a:r>
          </a:p>
          <a:p>
            <a:pPr lvl="2"/>
            <a:r>
              <a:rPr lang="fr-CA" dirty="0" smtClean="0"/>
              <a:t> plus que 5 sur le gradateur, obligation du N-95</a:t>
            </a:r>
          </a:p>
          <a:p>
            <a:pPr lvl="2"/>
            <a:r>
              <a:rPr lang="fr-CA" dirty="0" smtClean="0"/>
              <a:t>Une activité </a:t>
            </a:r>
            <a:r>
              <a:rPr lang="fr-CA" dirty="0" err="1" smtClean="0"/>
              <a:t>aérobique</a:t>
            </a:r>
            <a:r>
              <a:rPr lang="fr-CA" dirty="0" smtClean="0"/>
              <a:t> = 7 et plus</a:t>
            </a:r>
            <a:endParaRPr lang="fr-CA"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Les </a:t>
            </a:r>
            <a:r>
              <a:rPr lang="fr-CA" dirty="0" err="1" smtClean="0"/>
              <a:t>bioaérosols</a:t>
            </a:r>
            <a:endParaRPr lang="fr-CA" dirty="0"/>
          </a:p>
        </p:txBody>
      </p:sp>
      <p:sp>
        <p:nvSpPr>
          <p:cNvPr id="3" name="Espace réservé du contenu 2"/>
          <p:cNvSpPr>
            <a:spLocks noGrp="1"/>
          </p:cNvSpPr>
          <p:nvPr>
            <p:ph idx="1"/>
            <p:custDataLst>
              <p:tags r:id="rId2"/>
            </p:custDataLst>
          </p:nvPr>
        </p:nvSpPr>
        <p:spPr/>
        <p:txBody>
          <a:bodyPr>
            <a:normAutofit fontScale="92500" lnSpcReduction="20000"/>
          </a:bodyPr>
          <a:lstStyle/>
          <a:p>
            <a:r>
              <a:rPr lang="fr-CA" dirty="0" smtClean="0"/>
              <a:t> Le port du masque ou d’un couvre visage par les personnes pratiquant une activité physique plus intense peut représenter un certain nombre d’inconvénients en affectant l’entrée d’air et en provoquant de la sudation, augmentant ainsi les sécrétions nasales, ce qui rendra le masque ou le couvre-visage humide et moins efficace. Pour cette raison, si vous faites une activité physique plus intense et que la distance de deux mètres entre les participants ne peut pas être respectée, l’activité ne devrait pas avoir lieu. </a:t>
            </a:r>
            <a:endParaRPr lang="fr-CA"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Le coronavirus</a:t>
            </a:r>
            <a:endParaRPr lang="fr-CA" dirty="0"/>
          </a:p>
        </p:txBody>
      </p:sp>
      <p:sp>
        <p:nvSpPr>
          <p:cNvPr id="3" name="Espace réservé du contenu 2"/>
          <p:cNvSpPr>
            <a:spLocks noGrp="1"/>
          </p:cNvSpPr>
          <p:nvPr>
            <p:ph idx="1"/>
            <p:custDataLst>
              <p:tags r:id="rId2"/>
            </p:custDataLst>
          </p:nvPr>
        </p:nvSpPr>
        <p:spPr/>
        <p:txBody>
          <a:bodyPr/>
          <a:lstStyle/>
          <a:p>
            <a:r>
              <a:rPr lang="fr-CA" dirty="0" smtClean="0"/>
              <a:t>Il s’agit d’un coronavirus</a:t>
            </a:r>
          </a:p>
          <a:p>
            <a:pPr lvl="1"/>
            <a:r>
              <a:rPr lang="fr-CA" dirty="0" smtClean="0"/>
              <a:t>Famille de virus en forme de couronne transmissible par les animaux et les humains.</a:t>
            </a:r>
          </a:p>
          <a:p>
            <a:pPr lvl="1"/>
            <a:r>
              <a:rPr lang="fr-CA" dirty="0" smtClean="0"/>
              <a:t>Virus qui se traduit souvent par des troubles respiratoires</a:t>
            </a:r>
          </a:p>
          <a:p>
            <a:pPr lvl="1"/>
            <a:r>
              <a:rPr lang="fr-CA" dirty="0" smtClean="0"/>
              <a:t>Le dernier très publicisé le SRAS (2003, Toronto)</a:t>
            </a:r>
          </a:p>
          <a:p>
            <a:pPr lvl="1"/>
            <a:r>
              <a:rPr lang="fr-CA" dirty="0" smtClean="0"/>
              <a:t>SRAS = Syndrome respiratoire aigu sévère</a:t>
            </a:r>
          </a:p>
          <a:p>
            <a:pPr lvl="1"/>
            <a:endParaRPr lang="fr-C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L’air conditionnée</a:t>
            </a:r>
            <a:endParaRPr lang="fr-CA" dirty="0"/>
          </a:p>
        </p:txBody>
      </p:sp>
      <p:sp>
        <p:nvSpPr>
          <p:cNvPr id="3" name="Espace réservé du contenu 2"/>
          <p:cNvSpPr>
            <a:spLocks noGrp="1"/>
          </p:cNvSpPr>
          <p:nvPr>
            <p:ph idx="1"/>
            <p:custDataLst>
              <p:tags r:id="rId2"/>
            </p:custDataLst>
          </p:nvPr>
        </p:nvSpPr>
        <p:spPr/>
        <p:txBody>
          <a:bodyPr>
            <a:normAutofit fontScale="85000" lnSpcReduction="20000"/>
          </a:bodyPr>
          <a:lstStyle/>
          <a:p>
            <a:r>
              <a:rPr lang="fr-CA" dirty="0" smtClean="0"/>
              <a:t>Augmenter le débit d’apport d’air frais et d’extraction d’air vicié du logement de la personne infectée.  Éviter l’utilisation du mode de recirculation du système.  Utiliser avec prudence les stratégies d’économie d’énergie (ex. : ventilation sur demande contrôlée par une minuterie ou par la concentration de CO2).  Veiller à ce que la pressurisation (pression positive) des couloirs, s’il y a lieu, soit suffisante afin d’éviter que l’air des appartements où vivent des personnes infectées ne se diffuse pas dans le couloir central, où circulent les autres résidents. Une telle pressurisation devrait d’ailleurs être maintenue 24 heures sur 24.</a:t>
            </a:r>
            <a:endParaRPr lang="fr-CA"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La charge virale</a:t>
            </a:r>
            <a:endParaRPr lang="fr-CA" dirty="0"/>
          </a:p>
        </p:txBody>
      </p:sp>
      <p:sp>
        <p:nvSpPr>
          <p:cNvPr id="3" name="Espace réservé du contenu 2"/>
          <p:cNvSpPr>
            <a:spLocks noGrp="1"/>
          </p:cNvSpPr>
          <p:nvPr>
            <p:ph idx="1"/>
            <p:custDataLst>
              <p:tags r:id="rId2"/>
            </p:custDataLst>
          </p:nvPr>
        </p:nvSpPr>
        <p:spPr/>
        <p:txBody>
          <a:bodyPr/>
          <a:lstStyle/>
          <a:p>
            <a:r>
              <a:rPr lang="fr-CA" dirty="0"/>
              <a:t>Une "charge virale" plus importante - comme on appelle cette concentration de virus - signifie que la gravité de toute maladie est susceptible d'être pire, et que le patient est plus susceptible d'être très infectieux.</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467544" y="188640"/>
            <a:ext cx="8229600" cy="562074"/>
          </a:xfrm>
        </p:spPr>
        <p:txBody>
          <a:bodyPr>
            <a:normAutofit fontScale="90000"/>
          </a:bodyPr>
          <a:lstStyle/>
          <a:p>
            <a:r>
              <a:rPr lang="fr-CA" dirty="0" smtClean="0"/>
              <a:t>À l’UQAM</a:t>
            </a:r>
            <a:endParaRPr lang="fr-CA" dirty="0"/>
          </a:p>
        </p:txBody>
      </p:sp>
      <p:pic>
        <p:nvPicPr>
          <p:cNvPr id="4" name="Picture 6" descr="As-tu lu ça dans l'actualité cette semaine? | Le Mag | Le Droit ...">
            <a:hlinkClick r:id="rId5"/>
          </p:cNvPr>
          <p:cNvPicPr>
            <a:picLocks noChangeAspect="1" noChangeArrowheads="1"/>
          </p:cNvPicPr>
          <p:nvPr>
            <p:custDataLst>
              <p:tags r:id="rId2"/>
            </p:custDataLst>
          </p:nvPr>
        </p:nvPicPr>
        <p:blipFill>
          <a:blip r:embed="rId6" cstate="print"/>
          <a:srcRect/>
          <a:stretch>
            <a:fillRect/>
          </a:stretch>
        </p:blipFill>
        <p:spPr bwMode="auto">
          <a:xfrm>
            <a:off x="1835696" y="1700808"/>
            <a:ext cx="5544616" cy="4835296"/>
          </a:xfrm>
          <a:prstGeom prst="rect">
            <a:avLst/>
          </a:prstGeom>
          <a:ln>
            <a:noFill/>
          </a:ln>
          <a:effectLst>
            <a:outerShdw blurRad="190500" algn="tl" rotWithShape="0">
              <a:srgbClr val="000000">
                <a:alpha val="70000"/>
              </a:srgbClr>
            </a:outerShdw>
          </a:effectLst>
        </p:spPr>
      </p:pic>
      <p:sp>
        <p:nvSpPr>
          <p:cNvPr id="5" name="Rectangle 4"/>
          <p:cNvSpPr/>
          <p:nvPr>
            <p:custDataLst>
              <p:tags r:id="rId3"/>
            </p:custDataLst>
          </p:nvPr>
        </p:nvSpPr>
        <p:spPr>
          <a:xfrm>
            <a:off x="2195736" y="836712"/>
            <a:ext cx="4445704" cy="369332"/>
          </a:xfrm>
          <a:prstGeom prst="rect">
            <a:avLst/>
          </a:prstGeom>
        </p:spPr>
        <p:txBody>
          <a:bodyPr wrap="none">
            <a:spAutoFit/>
          </a:bodyPr>
          <a:lstStyle/>
          <a:p>
            <a:r>
              <a:rPr lang="fr-CA" dirty="0" smtClean="0">
                <a:hlinkClick r:id="rId7"/>
              </a:rPr>
              <a:t>https://covid19.uqam.ca/directives-covid-19/</a:t>
            </a:r>
            <a:endParaRPr lang="fr-CA"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normAutofit fontScale="90000"/>
          </a:bodyPr>
          <a:lstStyle/>
          <a:p>
            <a:r>
              <a:rPr lang="fr-CA" dirty="0" smtClean="0"/>
              <a:t>Comment instaurer des mesures de protection réalistes et durables</a:t>
            </a:r>
            <a:endParaRPr lang="fr-CA" dirty="0"/>
          </a:p>
        </p:txBody>
      </p:sp>
      <p:sp>
        <p:nvSpPr>
          <p:cNvPr id="3" name="Espace réservé du contenu 2"/>
          <p:cNvSpPr>
            <a:spLocks noGrp="1"/>
          </p:cNvSpPr>
          <p:nvPr>
            <p:ph idx="1"/>
            <p:custDataLst>
              <p:tags r:id="rId2"/>
            </p:custDataLst>
          </p:nvPr>
        </p:nvSpPr>
        <p:spPr>
          <a:xfrm>
            <a:off x="457200" y="1600201"/>
            <a:ext cx="8229600" cy="3268960"/>
          </a:xfrm>
        </p:spPr>
        <p:txBody>
          <a:bodyPr/>
          <a:lstStyle/>
          <a:p>
            <a:r>
              <a:rPr lang="fr-CA" dirty="0" smtClean="0"/>
              <a:t>Virus aime : les facteurs psychosociaux humains (David </a:t>
            </a:r>
            <a:r>
              <a:rPr lang="fr-CA" dirty="0" err="1" smtClean="0"/>
              <a:t>Melnychuck</a:t>
            </a:r>
            <a:r>
              <a:rPr lang="fr-CA" dirty="0" smtClean="0"/>
              <a:t> appelait cela la bêtise humaine)</a:t>
            </a:r>
          </a:p>
          <a:p>
            <a:r>
              <a:rPr lang="fr-CA" dirty="0" smtClean="0"/>
              <a:t>L’ennemie du virus : le vaccin et l’isolement</a:t>
            </a:r>
          </a:p>
          <a:p>
            <a:r>
              <a:rPr lang="fr-CA" dirty="0" smtClean="0"/>
              <a:t>Pour assurer des mesures efficaces et réalistes </a:t>
            </a:r>
            <a:endParaRPr lang="fr-CA" dirty="0"/>
          </a:p>
        </p:txBody>
      </p:sp>
      <p:sp>
        <p:nvSpPr>
          <p:cNvPr id="4" name="ZoneTexte 3"/>
          <p:cNvSpPr txBox="1"/>
          <p:nvPr>
            <p:custDataLst>
              <p:tags r:id="rId3"/>
            </p:custDataLst>
          </p:nvPr>
        </p:nvSpPr>
        <p:spPr>
          <a:xfrm>
            <a:off x="683568" y="4725144"/>
            <a:ext cx="2520280" cy="954107"/>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fr-CA" sz="2800" dirty="0" smtClean="0"/>
              <a:t>Facteurs psychosociaux</a:t>
            </a:r>
            <a:endParaRPr lang="fr-CA" sz="2800" dirty="0"/>
          </a:p>
        </p:txBody>
      </p:sp>
      <p:sp>
        <p:nvSpPr>
          <p:cNvPr id="5" name="ZoneTexte 4"/>
          <p:cNvSpPr txBox="1"/>
          <p:nvPr>
            <p:custDataLst>
              <p:tags r:id="rId4"/>
            </p:custDataLst>
          </p:nvPr>
        </p:nvSpPr>
        <p:spPr>
          <a:xfrm>
            <a:off x="6372200" y="4725144"/>
            <a:ext cx="2304256" cy="954107"/>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fr-CA" sz="2800" dirty="0" smtClean="0"/>
              <a:t>L’isolement complet</a:t>
            </a:r>
            <a:endParaRPr lang="fr-CA" sz="2800" dirty="0"/>
          </a:p>
        </p:txBody>
      </p:sp>
      <p:sp>
        <p:nvSpPr>
          <p:cNvPr id="6" name="ZoneTexte 5"/>
          <p:cNvSpPr txBox="1"/>
          <p:nvPr>
            <p:custDataLst>
              <p:tags r:id="rId5"/>
            </p:custDataLst>
          </p:nvPr>
        </p:nvSpPr>
        <p:spPr>
          <a:xfrm>
            <a:off x="4067944" y="5229200"/>
            <a:ext cx="1944216" cy="954107"/>
          </a:xfrm>
          <a:prstGeom prst="rect">
            <a:avLst/>
          </a:prstGeom>
          <a:noFill/>
        </p:spPr>
        <p:txBody>
          <a:bodyPr wrap="square" rtlCol="0">
            <a:spAutoFit/>
          </a:bodyPr>
          <a:lstStyle/>
          <a:p>
            <a:r>
              <a:rPr lang="fr-CA" sz="2800" dirty="0" smtClean="0"/>
              <a:t>Le juste compromis</a:t>
            </a:r>
            <a:endParaRPr lang="fr-CA" sz="2800" dirty="0"/>
          </a:p>
        </p:txBody>
      </p:sp>
      <p:cxnSp>
        <p:nvCxnSpPr>
          <p:cNvPr id="8" name="Connecteur droit avec flèche 7"/>
          <p:cNvCxnSpPr/>
          <p:nvPr>
            <p:custDataLst>
              <p:tags r:id="rId6"/>
            </p:custDataLst>
          </p:nvPr>
        </p:nvCxnSpPr>
        <p:spPr>
          <a:xfrm>
            <a:off x="3851920" y="5085184"/>
            <a:ext cx="2232248" cy="0"/>
          </a:xfrm>
          <a:prstGeom prst="straightConnector1">
            <a:avLst/>
          </a:prstGeom>
          <a:ln>
            <a:headEnd type="arrow"/>
            <a:tailEnd type="arrow"/>
          </a:ln>
        </p:spPr>
        <p:style>
          <a:lnRef idx="3">
            <a:schemeClr val="accent4"/>
          </a:lnRef>
          <a:fillRef idx="0">
            <a:schemeClr val="accent4"/>
          </a:fillRef>
          <a:effectRef idx="2">
            <a:schemeClr val="accent4"/>
          </a:effectRef>
          <a:fontRef idx="minor">
            <a:schemeClr val="tx1"/>
          </a:fontRef>
        </p:style>
      </p:cxnSp>
      <p:sp>
        <p:nvSpPr>
          <p:cNvPr id="9" name="ZoneTexte 8"/>
          <p:cNvSpPr txBox="1"/>
          <p:nvPr>
            <p:custDataLst>
              <p:tags r:id="rId7"/>
            </p:custDataLst>
          </p:nvPr>
        </p:nvSpPr>
        <p:spPr>
          <a:xfrm>
            <a:off x="611560" y="6237312"/>
            <a:ext cx="8136904" cy="646331"/>
          </a:xfrm>
          <a:prstGeom prst="rect">
            <a:avLst/>
          </a:prstGeom>
          <a:noFill/>
        </p:spPr>
        <p:txBody>
          <a:bodyPr wrap="square" rtlCol="0">
            <a:spAutoFit/>
          </a:bodyPr>
          <a:lstStyle/>
          <a:p>
            <a:r>
              <a:rPr lang="fr-CA" dirty="0" smtClean="0">
                <a:solidFill>
                  <a:srgbClr val="002060"/>
                </a:solidFill>
              </a:rPr>
              <a:t>Le juste compromis favorise l’adhésion d’une majorité en minimisant le plus possible les dommages du virus.</a:t>
            </a:r>
            <a:endParaRPr lang="fr-CA" dirty="0">
              <a:solidFill>
                <a:srgbClr val="00206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Proposition de protocoles</a:t>
            </a:r>
            <a:endParaRPr lang="fr-CA" dirty="0"/>
          </a:p>
        </p:txBody>
      </p:sp>
      <p:pic>
        <p:nvPicPr>
          <p:cNvPr id="4" name="Picture 4" descr="Mission mains propres… | Clarisse Nénard">
            <a:hlinkClick r:id="rId4"/>
          </p:cNvPr>
          <p:cNvPicPr>
            <a:picLocks noChangeAspect="1" noChangeArrowheads="1"/>
          </p:cNvPicPr>
          <p:nvPr>
            <p:custDataLst>
              <p:tags r:id="rId2"/>
            </p:custDataLst>
          </p:nvPr>
        </p:nvPicPr>
        <p:blipFill>
          <a:blip r:embed="rId5" cstate="print"/>
          <a:srcRect/>
          <a:stretch>
            <a:fillRect/>
          </a:stretch>
        </p:blipFill>
        <p:spPr bwMode="auto">
          <a:xfrm>
            <a:off x="971600" y="1412776"/>
            <a:ext cx="7183436" cy="5064322"/>
          </a:xfrm>
          <a:prstGeom prst="rect">
            <a:avLst/>
          </a:prstGeom>
          <a:ln>
            <a:noFill/>
          </a:ln>
          <a:effectLst>
            <a:outerShdw blurRad="190500" algn="tl" rotWithShape="0">
              <a:srgbClr val="000000">
                <a:alpha val="70000"/>
              </a:srgbClr>
            </a:outerShdw>
          </a:effec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En marge du département</a:t>
            </a:r>
            <a:endParaRPr lang="fr-CA" dirty="0"/>
          </a:p>
        </p:txBody>
      </p:sp>
      <p:sp>
        <p:nvSpPr>
          <p:cNvPr id="3" name="Espace réservé du contenu 2"/>
          <p:cNvSpPr>
            <a:spLocks noGrp="1"/>
          </p:cNvSpPr>
          <p:nvPr>
            <p:ph idx="1"/>
            <p:custDataLst>
              <p:tags r:id="rId2"/>
            </p:custDataLst>
          </p:nvPr>
        </p:nvSpPr>
        <p:spPr/>
        <p:txBody>
          <a:bodyPr>
            <a:normAutofit fontScale="85000" lnSpcReduction="20000"/>
          </a:bodyPr>
          <a:lstStyle/>
          <a:p>
            <a:r>
              <a:rPr lang="fr-CA" dirty="0" smtClean="0"/>
              <a:t>Point de lavage des mains et signalisation des mesures (avec rappel, endroits stratégiques) à la jonction des corridors où se trouvent nos salles de cours.</a:t>
            </a:r>
          </a:p>
          <a:p>
            <a:r>
              <a:rPr lang="fr-CA" dirty="0" smtClean="0"/>
              <a:t>Respecter les sens indiqués pour les déplacements dans les corridors</a:t>
            </a:r>
          </a:p>
          <a:p>
            <a:pPr lvl="1"/>
            <a:r>
              <a:rPr lang="fr-CA" dirty="0" smtClean="0"/>
              <a:t>Corridor d’accès à notre département (2 sens)</a:t>
            </a:r>
          </a:p>
          <a:p>
            <a:pPr lvl="1"/>
            <a:r>
              <a:rPr lang="fr-CA" dirty="0" smtClean="0"/>
              <a:t>Corridor qui mène à la salle à manger (sens unique direction nord)</a:t>
            </a:r>
          </a:p>
          <a:p>
            <a:pPr lvl="1"/>
            <a:r>
              <a:rPr lang="fr-CA" dirty="0" smtClean="0"/>
              <a:t>Corridor qui longe le bureau des professeurs (sens unique direction sud)</a:t>
            </a:r>
          </a:p>
          <a:p>
            <a:pPr lvl="1"/>
            <a:r>
              <a:rPr lang="fr-CA" dirty="0" smtClean="0"/>
              <a:t>Corridor de la salle de conditionnement physique (deux sens)</a:t>
            </a:r>
            <a:endParaRPr lang="fr-CA"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Pourquoi imposer un sens?</a:t>
            </a:r>
            <a:endParaRPr lang="fr-CA" dirty="0"/>
          </a:p>
        </p:txBody>
      </p:sp>
      <p:sp>
        <p:nvSpPr>
          <p:cNvPr id="3" name="Espace réservé du contenu 2"/>
          <p:cNvSpPr>
            <a:spLocks noGrp="1"/>
          </p:cNvSpPr>
          <p:nvPr>
            <p:ph idx="1"/>
            <p:custDataLst>
              <p:tags r:id="rId2"/>
            </p:custDataLst>
          </p:nvPr>
        </p:nvSpPr>
        <p:spPr/>
        <p:txBody>
          <a:bodyPr/>
          <a:lstStyle/>
          <a:p>
            <a:r>
              <a:rPr lang="fr-CA" dirty="0" smtClean="0"/>
              <a:t>Pour diminuer l’attrait des discussions de corridor</a:t>
            </a:r>
          </a:p>
          <a:p>
            <a:r>
              <a:rPr lang="fr-CA" dirty="0" smtClean="0"/>
              <a:t>Pour éviter les rassemblements dans les corridors</a:t>
            </a:r>
          </a:p>
          <a:p>
            <a:r>
              <a:rPr lang="fr-CA" dirty="0" smtClean="0"/>
              <a:t>Pour démontrer l’importance du virus dans un lieu comme l’UQAM</a:t>
            </a:r>
          </a:p>
          <a:p>
            <a:r>
              <a:rPr lang="fr-CA" dirty="0" smtClean="0"/>
              <a:t>Pour éviter la propagation du virus</a:t>
            </a:r>
            <a:endParaRPr lang="fr-CA"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Autres mesures</a:t>
            </a:r>
            <a:endParaRPr lang="fr-CA" dirty="0"/>
          </a:p>
        </p:txBody>
      </p:sp>
      <p:sp>
        <p:nvSpPr>
          <p:cNvPr id="3" name="Espace réservé du contenu 2"/>
          <p:cNvSpPr>
            <a:spLocks noGrp="1"/>
          </p:cNvSpPr>
          <p:nvPr>
            <p:ph idx="1"/>
            <p:custDataLst>
              <p:tags r:id="rId2"/>
            </p:custDataLst>
          </p:nvPr>
        </p:nvSpPr>
        <p:spPr/>
        <p:txBody>
          <a:bodyPr>
            <a:normAutofit fontScale="85000" lnSpcReduction="20000"/>
          </a:bodyPr>
          <a:lstStyle/>
          <a:p>
            <a:r>
              <a:rPr lang="fr-CA" dirty="0" smtClean="0"/>
              <a:t>Il faut empêcher l’utilisation des fontaines d’eau</a:t>
            </a:r>
          </a:p>
          <a:p>
            <a:r>
              <a:rPr lang="fr-CA" dirty="0" smtClean="0"/>
              <a:t>Il faut prévoir, au moins deux fois par jour, la désinfection des poignées, des objets souvent touchés et des toilettes.</a:t>
            </a:r>
          </a:p>
          <a:p>
            <a:r>
              <a:rPr lang="fr-CA" dirty="0" smtClean="0"/>
              <a:t>Former et informer les étudiants des mesures, comment utiliser un lavabo, comment porter l’équipement de protection</a:t>
            </a:r>
          </a:p>
          <a:p>
            <a:r>
              <a:rPr lang="fr-CA" dirty="0" smtClean="0"/>
              <a:t>prévoir les affiches.</a:t>
            </a:r>
          </a:p>
          <a:p>
            <a:r>
              <a:rPr lang="fr-CA" dirty="0" smtClean="0"/>
              <a:t>Si nous avons des salles de rencontre :</a:t>
            </a:r>
          </a:p>
          <a:p>
            <a:pPr lvl="1"/>
            <a:r>
              <a:rPr lang="fr-CA" dirty="0" smtClean="0"/>
              <a:t>Prévoir le protocole d’utilisation</a:t>
            </a:r>
          </a:p>
          <a:p>
            <a:pPr lvl="1"/>
            <a:r>
              <a:rPr lang="fr-CA" dirty="0" smtClean="0"/>
              <a:t>Prévoir la désinfection</a:t>
            </a:r>
            <a:endParaRPr lang="fr-CA"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Pour nos salles de classes</a:t>
            </a:r>
            <a:endParaRPr lang="fr-CA" dirty="0"/>
          </a:p>
        </p:txBody>
      </p:sp>
      <p:sp>
        <p:nvSpPr>
          <p:cNvPr id="3" name="Espace réservé du contenu 2"/>
          <p:cNvSpPr>
            <a:spLocks noGrp="1"/>
          </p:cNvSpPr>
          <p:nvPr>
            <p:ph idx="1"/>
            <p:custDataLst>
              <p:tags r:id="rId2"/>
            </p:custDataLst>
          </p:nvPr>
        </p:nvSpPr>
        <p:spPr/>
        <p:txBody>
          <a:bodyPr/>
          <a:lstStyle/>
          <a:p>
            <a:r>
              <a:rPr lang="fr-CA" dirty="0" smtClean="0"/>
              <a:t>Si les cours se donnent en </a:t>
            </a:r>
            <a:r>
              <a:rPr lang="fr-CA" dirty="0" err="1" smtClean="0"/>
              <a:t>présentiel</a:t>
            </a:r>
            <a:r>
              <a:rPr lang="fr-CA" dirty="0" smtClean="0"/>
              <a:t>, c’est pour des raisons souvent de démonstrations pratiques.</a:t>
            </a:r>
          </a:p>
          <a:p>
            <a:r>
              <a:rPr lang="fr-CA" dirty="0" smtClean="0"/>
              <a:t>Donc les mesures doivent être strictes</a:t>
            </a:r>
            <a:endParaRPr lang="fr-CA"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Donc</a:t>
            </a:r>
            <a:endParaRPr lang="fr-CA" dirty="0"/>
          </a:p>
        </p:txBody>
      </p:sp>
      <p:sp>
        <p:nvSpPr>
          <p:cNvPr id="3" name="Espace réservé du contenu 2"/>
          <p:cNvSpPr>
            <a:spLocks noGrp="1"/>
          </p:cNvSpPr>
          <p:nvPr>
            <p:ph idx="1"/>
            <p:custDataLst>
              <p:tags r:id="rId2"/>
            </p:custDataLst>
          </p:nvPr>
        </p:nvSpPr>
        <p:spPr/>
        <p:txBody>
          <a:bodyPr/>
          <a:lstStyle/>
          <a:p>
            <a:r>
              <a:rPr lang="fr-CA" dirty="0" smtClean="0"/>
              <a:t>Le port du masque doit se faire en tout temps par les enseignants et les étudiants.</a:t>
            </a:r>
          </a:p>
          <a:p>
            <a:r>
              <a:rPr lang="fr-CA" dirty="0" smtClean="0"/>
              <a:t>Les attroupements à la porte des classes doivent être évités :</a:t>
            </a:r>
          </a:p>
          <a:p>
            <a:pPr lvl="1"/>
            <a:r>
              <a:rPr lang="fr-CA" dirty="0" smtClean="0"/>
              <a:t>Arrivé 15 minutes avant le début des cours (ouverture des portes de la classe)</a:t>
            </a:r>
          </a:p>
          <a:p>
            <a:pPr lvl="1"/>
            <a:r>
              <a:rPr lang="fr-CA" dirty="0" smtClean="0"/>
              <a:t>spécifier aux étudiants de se rendre à l’heure tapante pour le début des cours.</a:t>
            </a:r>
            <a:endParaRPr lang="fr-C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Le </a:t>
            </a:r>
            <a:r>
              <a:rPr lang="fr-CA" dirty="0" err="1" smtClean="0"/>
              <a:t>covid</a:t>
            </a:r>
            <a:r>
              <a:rPr lang="fr-CA" dirty="0" smtClean="0"/>
              <a:t> 19</a:t>
            </a:r>
            <a:endParaRPr lang="fr-CA" dirty="0"/>
          </a:p>
        </p:txBody>
      </p:sp>
      <p:sp>
        <p:nvSpPr>
          <p:cNvPr id="3" name="Espace réservé du contenu 2"/>
          <p:cNvSpPr>
            <a:spLocks noGrp="1"/>
          </p:cNvSpPr>
          <p:nvPr>
            <p:ph idx="1"/>
            <p:custDataLst>
              <p:tags r:id="rId2"/>
            </p:custDataLst>
          </p:nvPr>
        </p:nvSpPr>
        <p:spPr/>
        <p:txBody>
          <a:bodyPr/>
          <a:lstStyle/>
          <a:p>
            <a:pPr marL="342900" lvl="1" indent="-342900">
              <a:buFont typeface="Arial" pitchFamily="34" charset="0"/>
              <a:buChar char="•"/>
            </a:pPr>
            <a:r>
              <a:rPr lang="fr-CA" dirty="0" smtClean="0"/>
              <a:t>C’est de la famille du coronavirus (SRAS)</a:t>
            </a:r>
          </a:p>
          <a:p>
            <a:pPr marL="342900" lvl="1" indent="-342900">
              <a:buFont typeface="Arial" pitchFamily="34" charset="0"/>
              <a:buChar char="•"/>
            </a:pPr>
            <a:r>
              <a:rPr lang="fr-CA" dirty="0" smtClean="0"/>
              <a:t>Apparu à Wuhan (Chine), décembre 2019</a:t>
            </a:r>
          </a:p>
          <a:p>
            <a:pPr marL="342900" lvl="1" indent="-342900">
              <a:buFont typeface="Arial" pitchFamily="34" charset="0"/>
              <a:buChar char="•"/>
            </a:pPr>
            <a:r>
              <a:rPr lang="fr-CA" dirty="0" smtClean="0"/>
              <a:t>Transmission probable (Chauve-souris...civette ou serpent ou ratons...homme?)</a:t>
            </a:r>
          </a:p>
          <a:p>
            <a:pPr marL="342900" lvl="1" indent="-342900">
              <a:buFont typeface="Arial" pitchFamily="34" charset="0"/>
              <a:buChar char="•"/>
            </a:pPr>
            <a:r>
              <a:rPr lang="fr-CA" dirty="0" smtClean="0"/>
              <a:t>Certains cas laissent croire que l’humain pourrait transmettre aux animaux (ex. : les chats)</a:t>
            </a:r>
          </a:p>
          <a:p>
            <a:r>
              <a:rPr lang="fr-CA" dirty="0" smtClean="0"/>
              <a:t>Il est considéré comme un virus respiratoire</a:t>
            </a:r>
          </a:p>
          <a:p>
            <a:r>
              <a:rPr lang="fr-CA" dirty="0" smtClean="0"/>
              <a:t>Mais il est plus que cela.</a:t>
            </a:r>
            <a:endParaRPr lang="fr-CA"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Création de bulles</a:t>
            </a:r>
            <a:endParaRPr lang="fr-CA" dirty="0"/>
          </a:p>
        </p:txBody>
      </p:sp>
      <p:sp>
        <p:nvSpPr>
          <p:cNvPr id="3" name="Espace réservé du contenu 2"/>
          <p:cNvSpPr>
            <a:spLocks noGrp="1"/>
          </p:cNvSpPr>
          <p:nvPr>
            <p:ph idx="1"/>
            <p:custDataLst>
              <p:tags r:id="rId2"/>
            </p:custDataLst>
          </p:nvPr>
        </p:nvSpPr>
        <p:spPr/>
        <p:txBody>
          <a:bodyPr/>
          <a:lstStyle/>
          <a:p>
            <a:r>
              <a:rPr lang="fr-CA" dirty="0" smtClean="0"/>
              <a:t>Si les étudiants doivent manipuler des objets, être en présence plus rapprochée ou doivent toucher à une autre personne.</a:t>
            </a:r>
          </a:p>
          <a:p>
            <a:r>
              <a:rPr lang="fr-CA" dirty="0" smtClean="0"/>
              <a:t>La création de bulles s’avère une avenue fort intéressante :</a:t>
            </a:r>
          </a:p>
          <a:p>
            <a:pPr lvl="1"/>
            <a:r>
              <a:rPr lang="fr-CA" dirty="0" smtClean="0"/>
              <a:t>Entre 5 et 7 étudiants</a:t>
            </a:r>
          </a:p>
          <a:p>
            <a:pPr lvl="1"/>
            <a:r>
              <a:rPr lang="fr-CA" dirty="0" smtClean="0"/>
              <a:t>Toujours la même bulle pour tous les cours en </a:t>
            </a:r>
            <a:r>
              <a:rPr lang="fr-CA" dirty="0" err="1" smtClean="0"/>
              <a:t>présentiel</a:t>
            </a:r>
            <a:r>
              <a:rPr lang="fr-CA" dirty="0" smtClean="0"/>
              <a:t> (avec quelques nuances)</a:t>
            </a:r>
            <a:endParaRPr lang="fr-CA"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La bulle</a:t>
            </a:r>
            <a:endParaRPr lang="fr-CA" dirty="0"/>
          </a:p>
        </p:txBody>
      </p:sp>
      <p:sp>
        <p:nvSpPr>
          <p:cNvPr id="3" name="Espace réservé du contenu 2"/>
          <p:cNvSpPr>
            <a:spLocks noGrp="1"/>
          </p:cNvSpPr>
          <p:nvPr>
            <p:ph idx="1"/>
            <p:custDataLst>
              <p:tags r:id="rId2"/>
            </p:custDataLst>
          </p:nvPr>
        </p:nvSpPr>
        <p:spPr/>
        <p:txBody>
          <a:bodyPr>
            <a:normAutofit fontScale="92500" lnSpcReduction="10000"/>
          </a:bodyPr>
          <a:lstStyle/>
          <a:p>
            <a:r>
              <a:rPr lang="fr-CA" dirty="0" smtClean="0"/>
              <a:t>Les noms des étudiants doivent être communiqués au secrétariat</a:t>
            </a:r>
          </a:p>
          <a:p>
            <a:r>
              <a:rPr lang="fr-CA" dirty="0" smtClean="0"/>
              <a:t>Questionnaires au quotidien doivent être aussi remis au secrétariat</a:t>
            </a:r>
          </a:p>
          <a:p>
            <a:r>
              <a:rPr lang="fr-CA" dirty="0" smtClean="0"/>
              <a:t>Raison : Si un cas se déclare, facilite la recherche de la santé publique et limite la restriction des cours (propagation plus limitée)</a:t>
            </a:r>
          </a:p>
          <a:p>
            <a:r>
              <a:rPr lang="fr-CA" dirty="0" smtClean="0"/>
              <a:t>diviser vos groupes et les répartir sur plusieurs séances peut être aussi une bonne avenue (difficile pour les chargés de cours) </a:t>
            </a:r>
            <a:endParaRPr lang="fr-CA"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En classe</a:t>
            </a:r>
            <a:endParaRPr lang="fr-CA" dirty="0"/>
          </a:p>
        </p:txBody>
      </p:sp>
      <p:sp>
        <p:nvSpPr>
          <p:cNvPr id="3" name="Espace réservé du contenu 2"/>
          <p:cNvSpPr>
            <a:spLocks noGrp="1"/>
          </p:cNvSpPr>
          <p:nvPr>
            <p:ph idx="1"/>
            <p:custDataLst>
              <p:tags r:id="rId2"/>
            </p:custDataLst>
          </p:nvPr>
        </p:nvSpPr>
        <p:spPr/>
        <p:txBody>
          <a:bodyPr>
            <a:normAutofit fontScale="85000" lnSpcReduction="10000"/>
          </a:bodyPr>
          <a:lstStyle/>
          <a:p>
            <a:r>
              <a:rPr lang="fr-CA" dirty="0" smtClean="0"/>
              <a:t>L’enseignant doit accueillir les étudiants en répétant les consignes et en demandant si les étudiants ont des symptômes, s’ils ont été dans un milieu médical ou s’ils revienne de voyage à l’étranger (si réponse positive, exclusion. Étudiants doivent remplir formulaire)</a:t>
            </a:r>
          </a:p>
          <a:p>
            <a:r>
              <a:rPr lang="fr-CA" dirty="0" smtClean="0"/>
              <a:t>Le port du masque par l’enseignant doit se faire en tout temps</a:t>
            </a:r>
          </a:p>
          <a:p>
            <a:pPr lvl="1"/>
            <a:r>
              <a:rPr lang="fr-CA" dirty="0" smtClean="0"/>
              <a:t>Utilisation du micro</a:t>
            </a:r>
          </a:p>
          <a:p>
            <a:pPr lvl="1"/>
            <a:r>
              <a:rPr lang="fr-CA" dirty="0" smtClean="0"/>
              <a:t>Le masque de procédure est mieux adapté (léger, assèche moins la gorge, mais demande à être changé)</a:t>
            </a:r>
          </a:p>
          <a:p>
            <a:r>
              <a:rPr lang="fr-CA" dirty="0" smtClean="0"/>
              <a:t>Les étudiants doivent respecter le 2 mètres</a:t>
            </a:r>
            <a:endParaRPr lang="fr-CA"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normAutofit fontScale="90000"/>
          </a:bodyPr>
          <a:lstStyle/>
          <a:p>
            <a:r>
              <a:rPr lang="fr-CA" dirty="0" smtClean="0"/>
              <a:t>Si le 2 mètres ne peut être </a:t>
            </a:r>
            <a:r>
              <a:rPr lang="fr-CA" dirty="0" smtClean="0"/>
              <a:t>respecté</a:t>
            </a:r>
            <a:endParaRPr lang="fr-CA" dirty="0"/>
          </a:p>
        </p:txBody>
      </p:sp>
      <p:sp>
        <p:nvSpPr>
          <p:cNvPr id="3" name="Espace réservé du contenu 2"/>
          <p:cNvSpPr>
            <a:spLocks noGrp="1"/>
          </p:cNvSpPr>
          <p:nvPr>
            <p:ph idx="1"/>
            <p:custDataLst>
              <p:tags r:id="rId2"/>
            </p:custDataLst>
          </p:nvPr>
        </p:nvSpPr>
        <p:spPr/>
        <p:txBody>
          <a:bodyPr/>
          <a:lstStyle/>
          <a:p>
            <a:r>
              <a:rPr lang="fr-CA" dirty="0" smtClean="0"/>
              <a:t>Manipulations de personnes ou d’objet qui est susceptible d’être venu en contact avec des liquides biologiques</a:t>
            </a:r>
          </a:p>
          <a:p>
            <a:r>
              <a:rPr lang="fr-CA" dirty="0" smtClean="0"/>
              <a:t>Le port de la visière et des gants s’avèrent nécessaires</a:t>
            </a:r>
          </a:p>
          <a:p>
            <a:r>
              <a:rPr lang="fr-CA" dirty="0" smtClean="0"/>
              <a:t>L’utilisation des blouses a été retirée des recommandations (fortement recommandé en présence de </a:t>
            </a:r>
            <a:r>
              <a:rPr lang="fr-CA" dirty="0" err="1" smtClean="0"/>
              <a:t>bioaérosols</a:t>
            </a:r>
            <a:r>
              <a:rPr lang="fr-CA" dirty="0" smtClean="0"/>
              <a:t>)</a:t>
            </a:r>
          </a:p>
          <a:p>
            <a:endParaRPr lang="fr-CA"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normAutofit fontScale="90000"/>
          </a:bodyPr>
          <a:lstStyle/>
          <a:p>
            <a:r>
              <a:rPr lang="fr-CA" dirty="0" smtClean="0"/>
              <a:t>Si l’UQAM ne fournit aucun matériel</a:t>
            </a:r>
            <a:endParaRPr lang="fr-CA" dirty="0"/>
          </a:p>
        </p:txBody>
      </p:sp>
      <p:sp>
        <p:nvSpPr>
          <p:cNvPr id="3" name="Espace réservé du contenu 2"/>
          <p:cNvSpPr>
            <a:spLocks noGrp="1"/>
          </p:cNvSpPr>
          <p:nvPr>
            <p:ph idx="1"/>
            <p:custDataLst>
              <p:tags r:id="rId2"/>
            </p:custDataLst>
          </p:nvPr>
        </p:nvSpPr>
        <p:spPr/>
        <p:txBody>
          <a:bodyPr>
            <a:normAutofit fontScale="92500" lnSpcReduction="10000"/>
          </a:bodyPr>
          <a:lstStyle/>
          <a:p>
            <a:r>
              <a:rPr lang="fr-CA" dirty="0" smtClean="0"/>
              <a:t>Si les enseignants ou les étudiants sont susceptibles d’avoir été en présence de </a:t>
            </a:r>
            <a:r>
              <a:rPr lang="fr-CA" dirty="0" err="1" smtClean="0"/>
              <a:t>bioaérosols</a:t>
            </a:r>
            <a:r>
              <a:rPr lang="fr-CA" dirty="0" smtClean="0"/>
              <a:t> ou de fluides humains.</a:t>
            </a:r>
          </a:p>
          <a:p>
            <a:r>
              <a:rPr lang="fr-CA" dirty="0" smtClean="0"/>
              <a:t>Le matériel doit être scrupuleusement désinfecté ou jeté dans une poubelle prévue uniquement à cette fin.</a:t>
            </a:r>
          </a:p>
          <a:p>
            <a:r>
              <a:rPr lang="fr-CA" dirty="0" smtClean="0"/>
              <a:t>Si les vêtements personnels sont venus en contact, ils devraient être retirés, mis dans un sac de plastique et immédiatement lavés à l’arrivée à la maison (ce n’est vraiment pas l’idéal)</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Toujours en classe</a:t>
            </a:r>
            <a:endParaRPr lang="fr-CA" dirty="0"/>
          </a:p>
        </p:txBody>
      </p:sp>
      <p:sp>
        <p:nvSpPr>
          <p:cNvPr id="3" name="Espace réservé du contenu 2"/>
          <p:cNvSpPr>
            <a:spLocks noGrp="1"/>
          </p:cNvSpPr>
          <p:nvPr>
            <p:ph idx="1"/>
            <p:custDataLst>
              <p:tags r:id="rId2"/>
            </p:custDataLst>
          </p:nvPr>
        </p:nvSpPr>
        <p:spPr/>
        <p:txBody>
          <a:bodyPr>
            <a:normAutofit fontScale="92500" lnSpcReduction="10000"/>
          </a:bodyPr>
          <a:lstStyle/>
          <a:p>
            <a:r>
              <a:rPr lang="fr-CA" dirty="0" smtClean="0"/>
              <a:t>Après que le cours a été </a:t>
            </a:r>
            <a:r>
              <a:rPr lang="fr-CA" dirty="0" smtClean="0"/>
              <a:t>dispensé </a:t>
            </a:r>
            <a:r>
              <a:rPr lang="fr-CA" dirty="0" smtClean="0"/>
              <a:t>:</a:t>
            </a:r>
          </a:p>
          <a:p>
            <a:pPr lvl="1"/>
            <a:r>
              <a:rPr lang="fr-CA" dirty="0" smtClean="0"/>
              <a:t>Nettoyer le matériel qui a servi au cours :</a:t>
            </a:r>
          </a:p>
          <a:p>
            <a:pPr lvl="2"/>
            <a:r>
              <a:rPr lang="fr-CA" dirty="0" smtClean="0"/>
              <a:t>Clavier d’ordinateur, tableau électronique, meuble informatique, crayon pour tableau, etc.</a:t>
            </a:r>
          </a:p>
          <a:p>
            <a:pPr lvl="2"/>
            <a:r>
              <a:rPr lang="fr-CA" dirty="0" smtClean="0"/>
              <a:t>Matériel de démonstration</a:t>
            </a:r>
          </a:p>
          <a:p>
            <a:pPr lvl="1"/>
            <a:r>
              <a:rPr lang="fr-CA" dirty="0" smtClean="0"/>
              <a:t>Tables et chaises que les étudiants ont utilisées</a:t>
            </a:r>
          </a:p>
          <a:p>
            <a:pPr lvl="2"/>
            <a:r>
              <a:rPr lang="fr-CA" dirty="0" smtClean="0"/>
              <a:t>Ne pas faire faire par les étudiants</a:t>
            </a:r>
          </a:p>
          <a:p>
            <a:pPr lvl="1"/>
            <a:r>
              <a:rPr lang="fr-CA" dirty="0" smtClean="0"/>
              <a:t>Vider la poubelle</a:t>
            </a:r>
          </a:p>
          <a:p>
            <a:pPr lvl="1"/>
            <a:r>
              <a:rPr lang="fr-CA" dirty="0" smtClean="0"/>
              <a:t>Le nettoyage doit être fait masqué et avec des gants.</a:t>
            </a:r>
          </a:p>
          <a:p>
            <a:pPr lvl="1"/>
            <a:r>
              <a:rPr lang="fr-CA" dirty="0" smtClean="0"/>
              <a:t>Les linges doivent tremper dans une solution désinfectante appropriée.</a:t>
            </a:r>
            <a:endParaRPr lang="fr-CA"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normAutofit fontScale="90000"/>
          </a:bodyPr>
          <a:lstStyle/>
          <a:p>
            <a:r>
              <a:rPr lang="fr-CA" dirty="0" smtClean="0"/>
              <a:t>En salle de conditionnement physique ou laboratoire</a:t>
            </a:r>
            <a:endParaRPr lang="fr-CA" dirty="0"/>
          </a:p>
        </p:txBody>
      </p:sp>
      <p:sp>
        <p:nvSpPr>
          <p:cNvPr id="3" name="Espace réservé du contenu 2"/>
          <p:cNvSpPr>
            <a:spLocks noGrp="1"/>
          </p:cNvSpPr>
          <p:nvPr>
            <p:ph idx="1"/>
            <p:custDataLst>
              <p:tags r:id="rId2"/>
            </p:custDataLst>
          </p:nvPr>
        </p:nvSpPr>
        <p:spPr/>
        <p:txBody>
          <a:bodyPr/>
          <a:lstStyle/>
          <a:p>
            <a:r>
              <a:rPr lang="fr-CA" dirty="0" smtClean="0"/>
              <a:t>Les mêmes consignes s’appliquent.</a:t>
            </a:r>
          </a:p>
          <a:p>
            <a:r>
              <a:rPr lang="fr-CA" dirty="0" smtClean="0"/>
              <a:t>S’il y a présence de </a:t>
            </a:r>
            <a:r>
              <a:rPr lang="fr-CA" dirty="0" err="1" smtClean="0"/>
              <a:t>bioaérosols</a:t>
            </a:r>
            <a:r>
              <a:rPr lang="fr-CA" dirty="0" smtClean="0"/>
              <a:t> :</a:t>
            </a:r>
          </a:p>
          <a:p>
            <a:pPr lvl="1"/>
            <a:r>
              <a:rPr lang="fr-CA" dirty="0" smtClean="0"/>
              <a:t>Ne pas s’installer sous un retour d’air et idéalement non plus sous la bouche d’aération.</a:t>
            </a:r>
          </a:p>
          <a:p>
            <a:pPr lvl="1"/>
            <a:r>
              <a:rPr lang="fr-CA" dirty="0" smtClean="0"/>
              <a:t>Masque, gants, visière et idéalement une  jaquette</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Nettoyage</a:t>
            </a:r>
            <a:endParaRPr lang="fr-CA" dirty="0"/>
          </a:p>
        </p:txBody>
      </p:sp>
      <p:sp>
        <p:nvSpPr>
          <p:cNvPr id="3" name="Espace réservé du contenu 2"/>
          <p:cNvSpPr>
            <a:spLocks noGrp="1"/>
          </p:cNvSpPr>
          <p:nvPr>
            <p:ph idx="1"/>
            <p:custDataLst>
              <p:tags r:id="rId2"/>
            </p:custDataLst>
          </p:nvPr>
        </p:nvSpPr>
        <p:spPr/>
        <p:txBody>
          <a:bodyPr/>
          <a:lstStyle/>
          <a:p>
            <a:pPr lvl="0"/>
            <a:r>
              <a:rPr lang="fr-FR" dirty="0" smtClean="0">
                <a:hlinkClick r:id="rId4"/>
              </a:rPr>
              <a:t>Nettoyer et désinfecter de manière plus fréquente</a:t>
            </a:r>
            <a:r>
              <a:rPr lang="fr-FR" dirty="0" smtClean="0"/>
              <a:t> durant les heures d’ouverture et à la fin de la journée. Cela peut inclure des surfaces murales sujettes au contact des mains ou du corps, des tapis d'exercice, de l'équipement, des machines, des toilettes, des poignées de porte, etc., et variera en fonction de l'environnement de travail.</a:t>
            </a:r>
            <a:endParaRPr lang="fr-CA" dirty="0" smtClean="0"/>
          </a:p>
          <a:p>
            <a:endParaRPr lang="fr-CA"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Utilisation de sujets pour les cours</a:t>
            </a:r>
            <a:endParaRPr lang="fr-CA" dirty="0"/>
          </a:p>
        </p:txBody>
      </p:sp>
      <p:sp>
        <p:nvSpPr>
          <p:cNvPr id="3" name="Espace réservé du contenu 2"/>
          <p:cNvSpPr>
            <a:spLocks noGrp="1"/>
          </p:cNvSpPr>
          <p:nvPr>
            <p:ph idx="1"/>
            <p:custDataLst>
              <p:tags r:id="rId2"/>
            </p:custDataLst>
          </p:nvPr>
        </p:nvSpPr>
        <p:spPr/>
        <p:txBody>
          <a:bodyPr/>
          <a:lstStyle/>
          <a:p>
            <a:r>
              <a:rPr lang="fr-CA" dirty="0" smtClean="0"/>
              <a:t>Si vous prévoyez l’utilisation de sujets âgés pendant vos cours</a:t>
            </a:r>
          </a:p>
          <a:p>
            <a:r>
              <a:rPr lang="fr-CA" dirty="0" smtClean="0"/>
              <a:t>Il faut privilégier des plages horaires en matinée </a:t>
            </a:r>
          </a:p>
          <a:p>
            <a:pPr lvl="1"/>
            <a:r>
              <a:rPr lang="fr-CA" dirty="0" smtClean="0"/>
              <a:t>Le désinfectant et le temps agissent pendant la nuit</a:t>
            </a:r>
          </a:p>
          <a:p>
            <a:pPr lvl="1"/>
            <a:r>
              <a:rPr lang="fr-CA" dirty="0" smtClean="0"/>
              <a:t>Il faut prévoir désinfecter en fin de journée</a:t>
            </a:r>
            <a:endParaRPr lang="fr-CA"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Il faut prévoir des alternatives</a:t>
            </a:r>
            <a:endParaRPr lang="fr-CA" dirty="0"/>
          </a:p>
        </p:txBody>
      </p:sp>
      <p:sp>
        <p:nvSpPr>
          <p:cNvPr id="3" name="Espace réservé du contenu 2"/>
          <p:cNvSpPr>
            <a:spLocks noGrp="1"/>
          </p:cNvSpPr>
          <p:nvPr>
            <p:ph idx="1"/>
            <p:custDataLst>
              <p:tags r:id="rId2"/>
            </p:custDataLst>
          </p:nvPr>
        </p:nvSpPr>
        <p:spPr/>
        <p:txBody>
          <a:bodyPr>
            <a:normAutofit fontScale="92500" lnSpcReduction="10000"/>
          </a:bodyPr>
          <a:lstStyle/>
          <a:p>
            <a:r>
              <a:rPr lang="fr-CA" dirty="0" smtClean="0"/>
              <a:t>Pour les étudiants qui ne pourront se présenter en raison :</a:t>
            </a:r>
          </a:p>
          <a:p>
            <a:pPr lvl="1"/>
            <a:r>
              <a:rPr lang="fr-CA" dirty="0" smtClean="0"/>
              <a:t>De contamination au virus</a:t>
            </a:r>
          </a:p>
          <a:p>
            <a:pPr lvl="1"/>
            <a:r>
              <a:rPr lang="fr-CA" dirty="0" smtClean="0"/>
              <a:t>Qu’une partie de votre classe soit en arrêt pour dépistage (14 jours) ou contamination</a:t>
            </a:r>
          </a:p>
          <a:p>
            <a:pPr lvl="1"/>
            <a:r>
              <a:rPr lang="fr-CA" dirty="0" smtClean="0"/>
              <a:t>Qu’un étudiant ne peut être en mode </a:t>
            </a:r>
            <a:r>
              <a:rPr lang="fr-CA" dirty="0" err="1" smtClean="0"/>
              <a:t>présentiel</a:t>
            </a:r>
            <a:r>
              <a:rPr lang="fr-CA" dirty="0" smtClean="0"/>
              <a:t> pour des raisons :</a:t>
            </a:r>
          </a:p>
          <a:p>
            <a:pPr lvl="2"/>
            <a:r>
              <a:rPr lang="fr-CA" dirty="0" smtClean="0"/>
              <a:t>Peur</a:t>
            </a:r>
          </a:p>
          <a:p>
            <a:pPr lvl="2"/>
            <a:r>
              <a:rPr lang="fr-CA" dirty="0" smtClean="0"/>
              <a:t>Santé personnelle</a:t>
            </a:r>
          </a:p>
          <a:p>
            <a:pPr lvl="2"/>
            <a:r>
              <a:rPr lang="fr-CA" dirty="0" smtClean="0"/>
              <a:t>Santé des proches.</a:t>
            </a:r>
          </a:p>
          <a:p>
            <a:pPr lvl="1"/>
            <a:r>
              <a:rPr lang="fr-CA" dirty="0" smtClean="0"/>
              <a:t>La même logique s’applique aux enseignants</a:t>
            </a:r>
            <a:endParaRPr lang="fr-C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Dans les faits</a:t>
            </a:r>
            <a:endParaRPr lang="fr-CA" dirty="0"/>
          </a:p>
        </p:txBody>
      </p:sp>
      <p:sp>
        <p:nvSpPr>
          <p:cNvPr id="3" name="Espace réservé du contenu 2"/>
          <p:cNvSpPr>
            <a:spLocks noGrp="1"/>
          </p:cNvSpPr>
          <p:nvPr>
            <p:ph idx="1"/>
            <p:custDataLst>
              <p:tags r:id="rId2"/>
            </p:custDataLst>
          </p:nvPr>
        </p:nvSpPr>
        <p:spPr>
          <a:xfrm>
            <a:off x="457200" y="1600201"/>
            <a:ext cx="8229600" cy="1828800"/>
          </a:xfrm>
        </p:spPr>
        <p:txBody>
          <a:bodyPr/>
          <a:lstStyle/>
          <a:p>
            <a:r>
              <a:rPr lang="fr-CA" dirty="0" smtClean="0"/>
              <a:t>Plus qu’un impact pulmonaire</a:t>
            </a:r>
          </a:p>
          <a:p>
            <a:r>
              <a:rPr lang="fr-CA" dirty="0" smtClean="0"/>
              <a:t>Attaque les systèmes neurologiques, circulatoires</a:t>
            </a:r>
            <a:r>
              <a:rPr lang="fr-CA" dirty="0"/>
              <a:t> </a:t>
            </a:r>
            <a:r>
              <a:rPr lang="fr-CA" dirty="0" smtClean="0"/>
              <a:t>et néphrologiques</a:t>
            </a:r>
            <a:endParaRPr lang="fr-CA" dirty="0"/>
          </a:p>
        </p:txBody>
      </p:sp>
      <p:pic>
        <p:nvPicPr>
          <p:cNvPr id="4098" name="Picture 2" descr="A quoi ça sert de se laver les mains ? - 1 jour, 1 question - YouTube">
            <a:hlinkClick r:id="rId5"/>
          </p:cNvPr>
          <p:cNvPicPr>
            <a:picLocks noChangeAspect="1" noChangeArrowheads="1"/>
          </p:cNvPicPr>
          <p:nvPr>
            <p:custDataLst>
              <p:tags r:id="rId3"/>
            </p:custDataLst>
          </p:nvPr>
        </p:nvPicPr>
        <p:blipFill>
          <a:blip r:embed="rId6" cstate="print">
            <a:clrChange>
              <a:clrFrom>
                <a:srgbClr val="FFFFFF"/>
              </a:clrFrom>
              <a:clrTo>
                <a:srgbClr val="FFFFFF">
                  <a:alpha val="0"/>
                </a:srgbClr>
              </a:clrTo>
            </a:clrChange>
          </a:blip>
          <a:srcRect l="16261" t="15566" r="16194" b="8828"/>
          <a:stretch>
            <a:fillRect/>
          </a:stretch>
        </p:blipFill>
        <p:spPr bwMode="auto">
          <a:xfrm>
            <a:off x="2411760" y="3501008"/>
            <a:ext cx="4688992" cy="2952328"/>
          </a:xfrm>
          <a:prstGeom prst="rect">
            <a:avLst/>
          </a:prstGeom>
          <a:noFill/>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Un plan B</a:t>
            </a:r>
            <a:endParaRPr lang="fr-CA" dirty="0"/>
          </a:p>
        </p:txBody>
      </p:sp>
      <p:sp>
        <p:nvSpPr>
          <p:cNvPr id="3" name="Espace réservé du contenu 2"/>
          <p:cNvSpPr>
            <a:spLocks noGrp="1"/>
          </p:cNvSpPr>
          <p:nvPr>
            <p:ph idx="1"/>
            <p:custDataLst>
              <p:tags r:id="rId2"/>
            </p:custDataLst>
          </p:nvPr>
        </p:nvSpPr>
        <p:spPr/>
        <p:txBody>
          <a:bodyPr/>
          <a:lstStyle/>
          <a:p>
            <a:r>
              <a:rPr lang="fr-CA" dirty="0" smtClean="0"/>
              <a:t>Il faut prévoir plusieurs alternatives en raison d’un </a:t>
            </a:r>
            <a:r>
              <a:rPr lang="fr-CA" dirty="0" err="1" smtClean="0"/>
              <a:t>reconfinement</a:t>
            </a:r>
            <a:r>
              <a:rPr lang="fr-CA" dirty="0" smtClean="0"/>
              <a:t> plus que probable.</a:t>
            </a:r>
            <a:endParaRPr lang="fr-CA"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normAutofit fontScale="90000"/>
          </a:bodyPr>
          <a:lstStyle/>
          <a:p>
            <a:r>
              <a:rPr lang="fr-CA" dirty="0" smtClean="0"/>
              <a:t>Dans les différents pavillons (règles à venir)</a:t>
            </a:r>
            <a:endParaRPr lang="fr-CA" dirty="0"/>
          </a:p>
        </p:txBody>
      </p:sp>
      <p:sp>
        <p:nvSpPr>
          <p:cNvPr id="3" name="Espace réservé du contenu 2"/>
          <p:cNvSpPr>
            <a:spLocks noGrp="1"/>
          </p:cNvSpPr>
          <p:nvPr>
            <p:ph idx="1"/>
            <p:custDataLst>
              <p:tags r:id="rId2"/>
            </p:custDataLst>
          </p:nvPr>
        </p:nvSpPr>
        <p:spPr/>
        <p:txBody>
          <a:bodyPr>
            <a:normAutofit fontScale="92500" lnSpcReduction="20000"/>
          </a:bodyPr>
          <a:lstStyle/>
          <a:p>
            <a:r>
              <a:rPr lang="fr-CA" dirty="0" smtClean="0"/>
              <a:t>Ne pas utiliser les fontaines pour boire (bouteille d’eau personnelle)</a:t>
            </a:r>
          </a:p>
          <a:p>
            <a:r>
              <a:rPr lang="fr-CA" dirty="0" smtClean="0"/>
              <a:t>Pousser les portes avec le genou ou le coude</a:t>
            </a:r>
          </a:p>
          <a:p>
            <a:r>
              <a:rPr lang="fr-CA" dirty="0" smtClean="0"/>
              <a:t>Le port du masque obligatoire pour tous</a:t>
            </a:r>
          </a:p>
          <a:p>
            <a:r>
              <a:rPr lang="fr-CA" dirty="0" smtClean="0"/>
              <a:t>Lorsque vous touchez à un objet (poignée, un bureau, un ordinateur de classe, interrupteurs, etc.), vous devez vous laver les mains.</a:t>
            </a:r>
          </a:p>
          <a:p>
            <a:r>
              <a:rPr lang="fr-CA" dirty="0" smtClean="0"/>
              <a:t>Attention particulière aux salles de bains</a:t>
            </a:r>
          </a:p>
          <a:p>
            <a:r>
              <a:rPr lang="fr-CA" dirty="0" smtClean="0"/>
              <a:t>N’hésitez pas à faire prendre conscience à quelqu'un qu’il ne respecte pas le 2 mètres.</a:t>
            </a:r>
            <a:endParaRPr lang="fr-CA"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Les stages en kinésiologie</a:t>
            </a:r>
            <a:endParaRPr lang="fr-CA" dirty="0"/>
          </a:p>
        </p:txBody>
      </p:sp>
      <p:sp>
        <p:nvSpPr>
          <p:cNvPr id="3" name="Espace réservé du contenu 2"/>
          <p:cNvSpPr>
            <a:spLocks noGrp="1"/>
          </p:cNvSpPr>
          <p:nvPr>
            <p:ph idx="1"/>
            <p:custDataLst>
              <p:tags r:id="rId2"/>
            </p:custDataLst>
          </p:nvPr>
        </p:nvSpPr>
        <p:spPr/>
        <p:txBody>
          <a:bodyPr/>
          <a:lstStyle/>
          <a:p>
            <a:r>
              <a:rPr lang="fr-CA" dirty="0" smtClean="0"/>
              <a:t>Les règles surtout pour les domaines du conditionnement physique, préparation physique et surtout le domaine de la santé (réadaptation, cardio-pulmonaire, santé mentale, métabolique, etc.)</a:t>
            </a:r>
            <a:endParaRPr lang="fr-CA"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Réouverture</a:t>
            </a:r>
            <a:endParaRPr lang="fr-CA" dirty="0"/>
          </a:p>
        </p:txBody>
      </p:sp>
      <p:sp>
        <p:nvSpPr>
          <p:cNvPr id="3" name="Espace réservé du contenu 2"/>
          <p:cNvSpPr>
            <a:spLocks noGrp="1"/>
          </p:cNvSpPr>
          <p:nvPr>
            <p:ph idx="1"/>
            <p:custDataLst>
              <p:tags r:id="rId2"/>
            </p:custDataLst>
          </p:nvPr>
        </p:nvSpPr>
        <p:spPr/>
        <p:txBody>
          <a:bodyPr>
            <a:normAutofit fontScale="92500" lnSpcReduction="10000"/>
          </a:bodyPr>
          <a:lstStyle/>
          <a:p>
            <a:r>
              <a:rPr lang="fr-CA" dirty="0" err="1" smtClean="0"/>
              <a:t>Kinésiologue</a:t>
            </a:r>
            <a:r>
              <a:rPr lang="fr-CA" dirty="0" smtClean="0"/>
              <a:t> en milieu clinique ouverture depuis le 1</a:t>
            </a:r>
            <a:r>
              <a:rPr lang="fr-CA" baseline="30000" dirty="0" smtClean="0"/>
              <a:t>er</a:t>
            </a:r>
            <a:r>
              <a:rPr lang="fr-CA" dirty="0" smtClean="0"/>
              <a:t> juin</a:t>
            </a:r>
          </a:p>
          <a:p>
            <a:pPr lvl="1"/>
            <a:r>
              <a:rPr lang="fr-CA" dirty="0" smtClean="0"/>
              <a:t>Clientèle en individuel et sur rendez-vous</a:t>
            </a:r>
          </a:p>
          <a:p>
            <a:r>
              <a:rPr lang="fr-CA" dirty="0" smtClean="0"/>
              <a:t>La reprise des activités de sports, le loisir et le plein air (individuelles ou collectives) depuis le 8 juin</a:t>
            </a:r>
          </a:p>
          <a:p>
            <a:pPr lvl="1"/>
            <a:r>
              <a:rPr lang="fr-CA" dirty="0" smtClean="0"/>
              <a:t>Pas de maximum de participants (2 mètres)</a:t>
            </a:r>
          </a:p>
          <a:p>
            <a:pPr lvl="1"/>
            <a:r>
              <a:rPr lang="fr-CA" dirty="0" smtClean="0"/>
              <a:t>Règles usuelles</a:t>
            </a:r>
          </a:p>
          <a:p>
            <a:pPr lvl="1"/>
            <a:r>
              <a:rPr lang="fr-CA" dirty="0" smtClean="0"/>
              <a:t>Plus prendre douche à la maison et retirer le linge, sac de plastique et lavage.</a:t>
            </a:r>
            <a:endParaRPr lang="fr-CA"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normAutofit fontScale="90000"/>
          </a:bodyPr>
          <a:lstStyle/>
          <a:p>
            <a:r>
              <a:rPr lang="fr-FR" b="1" dirty="0" smtClean="0"/>
              <a:t>Instructions à suivre lors de l’accueil du client des étudiants</a:t>
            </a:r>
            <a:r>
              <a:rPr lang="fr-CA" b="1" dirty="0" smtClean="0"/>
              <a:t/>
            </a:r>
            <a:br>
              <a:rPr lang="fr-CA" b="1" dirty="0" smtClean="0"/>
            </a:br>
            <a:endParaRPr lang="fr-CA" dirty="0"/>
          </a:p>
        </p:txBody>
      </p:sp>
      <p:sp>
        <p:nvSpPr>
          <p:cNvPr id="3" name="Espace réservé du contenu 2"/>
          <p:cNvSpPr>
            <a:spLocks noGrp="1"/>
          </p:cNvSpPr>
          <p:nvPr>
            <p:ph idx="1"/>
            <p:custDataLst>
              <p:tags r:id="rId2"/>
            </p:custDataLst>
          </p:nvPr>
        </p:nvSpPr>
        <p:spPr/>
        <p:txBody>
          <a:bodyPr>
            <a:normAutofit fontScale="92500" lnSpcReduction="20000"/>
          </a:bodyPr>
          <a:lstStyle/>
          <a:p>
            <a:r>
              <a:rPr lang="fr-FR" dirty="0" smtClean="0"/>
              <a:t>Vêtue </a:t>
            </a:r>
            <a:r>
              <a:rPr lang="fr-FR" dirty="0"/>
              <a:t>d’un masque la personne chargée de l’accueil doit:</a:t>
            </a:r>
            <a:endParaRPr lang="fr-CA" dirty="0"/>
          </a:p>
          <a:p>
            <a:pPr lvl="0"/>
            <a:r>
              <a:rPr lang="fr-FR" dirty="0"/>
              <a:t>S’assurer que l’horaire d’arrivée de la clientèle n’amène pas les gens à se rassembler. L’arrivée des patients devrait être espacée;</a:t>
            </a:r>
            <a:endParaRPr lang="fr-CA" dirty="0"/>
          </a:p>
          <a:p>
            <a:pPr lvl="0"/>
            <a:r>
              <a:rPr lang="fr-FR" dirty="0"/>
              <a:t>Demander au client, à son arrivée, de se laver les mains au moins 20 secondes avec un désinfectant à base d’alcool ou avec de l’eau et du savon;</a:t>
            </a:r>
            <a:endParaRPr lang="fr-CA" dirty="0"/>
          </a:p>
          <a:p>
            <a:r>
              <a:rPr lang="fr-FR" dirty="0"/>
              <a:t>Diriger aussitôt le client vers l’espace de traitement afin d’éviter que le client circule d’un endroit à l’autre.</a:t>
            </a:r>
            <a:endParaRPr lang="fr-CA"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normAutofit fontScale="90000"/>
          </a:bodyPr>
          <a:lstStyle/>
          <a:p>
            <a:r>
              <a:rPr lang="fr-FR" b="1" dirty="0" smtClean="0"/>
              <a:t>Instructions à suivre pendant la consultation</a:t>
            </a:r>
            <a:endParaRPr lang="fr-CA" dirty="0"/>
          </a:p>
        </p:txBody>
      </p:sp>
      <p:sp>
        <p:nvSpPr>
          <p:cNvPr id="3" name="Espace réservé du contenu 2"/>
          <p:cNvSpPr>
            <a:spLocks noGrp="1"/>
          </p:cNvSpPr>
          <p:nvPr>
            <p:ph idx="1"/>
            <p:custDataLst>
              <p:tags r:id="rId2"/>
            </p:custDataLst>
          </p:nvPr>
        </p:nvSpPr>
        <p:spPr>
          <a:xfrm>
            <a:off x="457200" y="1484784"/>
            <a:ext cx="8229600" cy="5184576"/>
          </a:xfrm>
        </p:spPr>
        <p:txBody>
          <a:bodyPr>
            <a:normAutofit fontScale="62500" lnSpcReduction="20000"/>
          </a:bodyPr>
          <a:lstStyle/>
          <a:p>
            <a:endParaRPr lang="fr-CA" b="1" dirty="0"/>
          </a:p>
          <a:p>
            <a:r>
              <a:rPr lang="fr-FR" dirty="0"/>
              <a:t>Le </a:t>
            </a:r>
            <a:r>
              <a:rPr lang="fr-FR" dirty="0" err="1"/>
              <a:t>kinésiologue</a:t>
            </a:r>
            <a:r>
              <a:rPr lang="fr-FR" dirty="0"/>
              <a:t> doit:</a:t>
            </a:r>
            <a:endParaRPr lang="fr-CA" dirty="0"/>
          </a:p>
          <a:p>
            <a:pPr lvl="0"/>
            <a:r>
              <a:rPr lang="fr-FR" dirty="0"/>
              <a:t>Se laver les mains au moins 20 secondes avec de l’eau et du savon ou avec un désinfectant à base d’alcool avant chaque consultation. Le port des gants n’est pas obligatoire.</a:t>
            </a:r>
            <a:endParaRPr lang="fr-CA" dirty="0"/>
          </a:p>
          <a:p>
            <a:pPr lvl="0"/>
            <a:r>
              <a:rPr lang="fr-FR" dirty="0"/>
              <a:t>Suivre les consignes suivantes en matière d’équipement de protection </a:t>
            </a:r>
            <a:r>
              <a:rPr lang="fr-FR" dirty="0" smtClean="0"/>
              <a:t>individuelle </a:t>
            </a:r>
            <a:r>
              <a:rPr lang="fr-FR" dirty="0"/>
              <a:t>(ÉPI) si vous travaillez à moins de 2 mètres du client pour fournir des services, y compris là où le toucher est essentiel.</a:t>
            </a:r>
            <a:endParaRPr lang="fr-CA" dirty="0"/>
          </a:p>
          <a:p>
            <a:pPr lvl="1"/>
            <a:r>
              <a:rPr lang="fr-FR" dirty="0"/>
              <a:t>Porter un </a:t>
            </a:r>
            <a:r>
              <a:rPr lang="fr-FR" dirty="0">
                <a:hlinkClick r:id="rId4"/>
              </a:rPr>
              <a:t>masque de procédure</a:t>
            </a:r>
            <a:r>
              <a:rPr lang="fr-FR" dirty="0"/>
              <a:t> pour procéder aux interventions.</a:t>
            </a:r>
            <a:endParaRPr lang="fr-CA" dirty="0"/>
          </a:p>
          <a:p>
            <a:pPr lvl="1"/>
            <a:r>
              <a:rPr lang="fr-FR" dirty="0"/>
              <a:t>Il est recommandé d’utiliser des lunettes (visière) en plus du masque s’il y a un risque d’exposition à des liquides biologiques lors de l’intervention ou pour des clients ayant un système immunitaire plus faible.</a:t>
            </a:r>
            <a:endParaRPr lang="fr-CA" dirty="0"/>
          </a:p>
          <a:p>
            <a:pPr lvl="1"/>
            <a:r>
              <a:rPr lang="fr-FR" dirty="0"/>
              <a:t>Le port d’un survêtement (blouse, sarrau) n’est pas obligatoire si votre établissement ne l’oblige pas. S’il est porté, il doit être retiré et lavé à la fin de la journée de travail, comme pour les autres vêtements portés</a:t>
            </a:r>
            <a:endParaRPr lang="fr-CA" dirty="0"/>
          </a:p>
          <a:p>
            <a:pPr lvl="1"/>
            <a:r>
              <a:rPr lang="fr-FR" dirty="0" smtClean="0"/>
              <a:t>appliquer </a:t>
            </a:r>
            <a:r>
              <a:rPr lang="fr-FR" dirty="0"/>
              <a:t>les </a:t>
            </a:r>
            <a:r>
              <a:rPr lang="fr-FR" dirty="0">
                <a:hlinkClick r:id="rId5"/>
              </a:rPr>
              <a:t>règles pour mettre adéquatement les ÉPI</a:t>
            </a:r>
            <a:r>
              <a:rPr lang="fr-FR" dirty="0"/>
              <a:t>. Voici également une </a:t>
            </a:r>
            <a:r>
              <a:rPr lang="fr-FR" dirty="0">
                <a:hlinkClick r:id="rId6"/>
              </a:rPr>
              <a:t>formation offerte par l’INSPQ</a:t>
            </a:r>
            <a:r>
              <a:rPr lang="fr-FR" dirty="0"/>
              <a:t>. </a:t>
            </a:r>
            <a:endParaRPr lang="fr-CA" dirty="0"/>
          </a:p>
          <a:p>
            <a:endParaRPr lang="fr-CA"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Protection accrue</a:t>
            </a:r>
            <a:endParaRPr lang="fr-CA" dirty="0"/>
          </a:p>
        </p:txBody>
      </p:sp>
      <p:sp>
        <p:nvSpPr>
          <p:cNvPr id="3" name="Espace réservé du contenu 2"/>
          <p:cNvSpPr>
            <a:spLocks noGrp="1"/>
          </p:cNvSpPr>
          <p:nvPr>
            <p:ph idx="1"/>
            <p:custDataLst>
              <p:tags r:id="rId2"/>
            </p:custDataLst>
          </p:nvPr>
        </p:nvSpPr>
        <p:spPr/>
        <p:txBody>
          <a:bodyPr>
            <a:normAutofit fontScale="85000" lnSpcReduction="10000"/>
          </a:bodyPr>
          <a:lstStyle/>
          <a:p>
            <a:pPr lvl="0"/>
            <a:r>
              <a:rPr lang="fr-FR" dirty="0" smtClean="0"/>
              <a:t>Lorsque vous évaluez ou travaillez avec des clients, ne touchez les clients que si nécessaire et utilisez des gants de protection lorsque cela est approprié.</a:t>
            </a:r>
            <a:endParaRPr lang="fr-CA" dirty="0" smtClean="0"/>
          </a:p>
          <a:p>
            <a:pPr lvl="0"/>
            <a:r>
              <a:rPr lang="fr-FR" dirty="0" smtClean="0"/>
              <a:t>Si vous effectuez des étirements assistés ou d'autres activités où le contact peau à peau est nécessaire pour effectuer correctement l'activité, assurez-vous que toutes les zones cutanées sont correctement nettoyées immédiatement après. Cela comprend généralement le lavage des mains et de l'avant-bras jusqu'au coude et éventuellement au-dessus, sauf si un vêtement à manches longues est porté.</a:t>
            </a:r>
            <a:endParaRPr lang="fr-CA" dirty="0" smtClean="0"/>
          </a:p>
          <a:p>
            <a:endParaRPr lang="fr-CA"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normAutofit fontScale="90000"/>
          </a:bodyPr>
          <a:lstStyle/>
          <a:p>
            <a:r>
              <a:rPr lang="fr-FR" b="1" dirty="0" smtClean="0"/>
              <a:t>Instructions à suivre après la consultation</a:t>
            </a:r>
            <a:r>
              <a:rPr lang="fr-CA" b="1" dirty="0" smtClean="0"/>
              <a:t/>
            </a:r>
            <a:br>
              <a:rPr lang="fr-CA" b="1" dirty="0" smtClean="0"/>
            </a:br>
            <a:endParaRPr lang="fr-CA" dirty="0"/>
          </a:p>
        </p:txBody>
      </p:sp>
      <p:sp>
        <p:nvSpPr>
          <p:cNvPr id="3" name="Espace réservé du contenu 2"/>
          <p:cNvSpPr>
            <a:spLocks noGrp="1"/>
          </p:cNvSpPr>
          <p:nvPr>
            <p:ph idx="1"/>
            <p:custDataLst>
              <p:tags r:id="rId2"/>
            </p:custDataLst>
          </p:nvPr>
        </p:nvSpPr>
        <p:spPr/>
        <p:txBody>
          <a:bodyPr>
            <a:normAutofit fontScale="70000" lnSpcReduction="20000"/>
          </a:bodyPr>
          <a:lstStyle/>
          <a:p>
            <a:r>
              <a:rPr lang="fr-FR" dirty="0" smtClean="0"/>
              <a:t>Le </a:t>
            </a:r>
            <a:r>
              <a:rPr lang="fr-FR" dirty="0" err="1"/>
              <a:t>kinésiologue</a:t>
            </a:r>
            <a:r>
              <a:rPr lang="fr-FR" dirty="0"/>
              <a:t> doit:</a:t>
            </a:r>
            <a:endParaRPr lang="fr-CA" dirty="0"/>
          </a:p>
          <a:p>
            <a:pPr lvl="0"/>
            <a:r>
              <a:rPr lang="fr-FR" dirty="0"/>
              <a:t>Inviter le patient à se laver les mains au moins 20 secondes avec de l’eau et du savon ou avec un désinfectant à base d’alcool avant son départ.</a:t>
            </a:r>
            <a:endParaRPr lang="fr-CA" dirty="0"/>
          </a:p>
          <a:p>
            <a:pPr lvl="0"/>
            <a:r>
              <a:rPr lang="fr-FR" dirty="0"/>
              <a:t>Se laver les mains au moins 20 secondes avec de l’eau et du savon ou avec un désinfectant à base d’alcool. </a:t>
            </a:r>
            <a:endParaRPr lang="fr-CA" dirty="0"/>
          </a:p>
          <a:p>
            <a:pPr lvl="0"/>
            <a:r>
              <a:rPr lang="fr-FR" dirty="0"/>
              <a:t>S’ils sont souillés, changer son masque de procédure, sa blouse ou son sarrau à la suite de la consultation. Nettoyer ses lunettes si </a:t>
            </a:r>
            <a:r>
              <a:rPr lang="fr-FR" dirty="0" smtClean="0"/>
              <a:t>requises.</a:t>
            </a:r>
            <a:endParaRPr lang="fr-CA" dirty="0"/>
          </a:p>
          <a:p>
            <a:pPr lvl="0"/>
            <a:r>
              <a:rPr lang="fr-FR" dirty="0"/>
              <a:t>Appliquer les </a:t>
            </a:r>
            <a:r>
              <a:rPr lang="fr-FR" dirty="0">
                <a:hlinkClick r:id="rId4"/>
              </a:rPr>
              <a:t>règles de retrait des </a:t>
            </a:r>
            <a:r>
              <a:rPr lang="fr-FR" dirty="0" err="1">
                <a:hlinkClick r:id="rId4"/>
              </a:rPr>
              <a:t>ÉPI</a:t>
            </a:r>
            <a:r>
              <a:rPr lang="fr-FR" dirty="0" err="1"/>
              <a:t>.Voici</a:t>
            </a:r>
            <a:r>
              <a:rPr lang="fr-FR" dirty="0"/>
              <a:t> également une </a:t>
            </a:r>
            <a:r>
              <a:rPr lang="fr-FR" dirty="0">
                <a:hlinkClick r:id="rId5"/>
              </a:rPr>
              <a:t>formation offerte par l’INSPQ</a:t>
            </a:r>
            <a:r>
              <a:rPr lang="fr-FR" dirty="0"/>
              <a:t>. </a:t>
            </a:r>
            <a:endParaRPr lang="fr-CA" dirty="0"/>
          </a:p>
          <a:p>
            <a:pPr lvl="0"/>
            <a:r>
              <a:rPr lang="fr-FR" dirty="0"/>
              <a:t>S’assurer que les </a:t>
            </a:r>
            <a:r>
              <a:rPr lang="fr-FR" dirty="0">
                <a:hlinkClick r:id="rId6"/>
              </a:rPr>
              <a:t>instruments de la salle de consultation sont nettoyés</a:t>
            </a:r>
            <a:r>
              <a:rPr lang="fr-FR" dirty="0"/>
              <a:t> avec un produit désinfectant de surface avant et après chaque consultation. </a:t>
            </a:r>
            <a:endParaRPr lang="fr-CA" dirty="0"/>
          </a:p>
          <a:p>
            <a:endParaRPr lang="fr-CA"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Nettoyage</a:t>
            </a:r>
            <a:endParaRPr lang="fr-CA" dirty="0"/>
          </a:p>
        </p:txBody>
      </p:sp>
      <p:sp>
        <p:nvSpPr>
          <p:cNvPr id="3" name="Espace réservé du contenu 2"/>
          <p:cNvSpPr>
            <a:spLocks noGrp="1"/>
          </p:cNvSpPr>
          <p:nvPr>
            <p:ph idx="1"/>
            <p:custDataLst>
              <p:tags r:id="rId2"/>
            </p:custDataLst>
          </p:nvPr>
        </p:nvSpPr>
        <p:spPr/>
        <p:txBody>
          <a:bodyPr/>
          <a:lstStyle/>
          <a:p>
            <a:pPr lvl="0"/>
            <a:r>
              <a:rPr lang="fr-FR" dirty="0" smtClean="0">
                <a:hlinkClick r:id="rId4"/>
              </a:rPr>
              <a:t>Nettoyer et désinfecter de manière plus fréquente</a:t>
            </a:r>
            <a:r>
              <a:rPr lang="fr-FR" dirty="0" smtClean="0"/>
              <a:t> durant les heures d’ouverture et à la fin de la journée. Cela peut inclure des surfaces murales sujettes au contact des mains ou du corps, des tapis d'exercice, de l'équipement, des machines, des toilettes, des poignées de porte, etc., et variera en fonction de l'environnement de travail.</a:t>
            </a:r>
            <a:endParaRPr lang="fr-CA" dirty="0" smtClean="0"/>
          </a:p>
          <a:p>
            <a:endParaRPr lang="fr-CA"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Les liens</a:t>
            </a:r>
            <a:endParaRPr lang="fr-CA" dirty="0"/>
          </a:p>
        </p:txBody>
      </p:sp>
      <p:sp>
        <p:nvSpPr>
          <p:cNvPr id="3" name="Espace réservé du contenu 2"/>
          <p:cNvSpPr>
            <a:spLocks noGrp="1"/>
          </p:cNvSpPr>
          <p:nvPr>
            <p:ph idx="1"/>
            <p:custDataLst>
              <p:tags r:id="rId2"/>
            </p:custDataLst>
          </p:nvPr>
        </p:nvSpPr>
        <p:spPr/>
        <p:txBody>
          <a:bodyPr>
            <a:normAutofit fontScale="77500" lnSpcReduction="20000"/>
          </a:bodyPr>
          <a:lstStyle/>
          <a:p>
            <a:r>
              <a:rPr lang="fr-CA" dirty="0" smtClean="0">
                <a:hlinkClick r:id="rId4"/>
              </a:rPr>
              <a:t>https://www.kinesiologue.com/fr/covid-19</a:t>
            </a:r>
            <a:r>
              <a:rPr lang="fr-CA" dirty="0" smtClean="0">
                <a:hlinkClick r:id="rId5"/>
              </a:rPr>
              <a:t>https://covid19.uqam.ca/directives-covid-19/</a:t>
            </a:r>
            <a:endParaRPr lang="fr-CA" dirty="0" smtClean="0">
              <a:hlinkClick r:id="rId6"/>
            </a:endParaRPr>
          </a:p>
          <a:p>
            <a:r>
              <a:rPr lang="fr-CA" dirty="0" smtClean="0">
                <a:hlinkClick r:id="rId6"/>
              </a:rPr>
              <a:t>https://youtu.be/uDDnbds01-0</a:t>
            </a:r>
            <a:endParaRPr lang="fr-CA" dirty="0" smtClean="0"/>
          </a:p>
          <a:p>
            <a:r>
              <a:rPr lang="fr-CA" u="sng" dirty="0" smtClean="0">
                <a:hlinkClick r:id="rId7"/>
              </a:rPr>
              <a:t>https://www.quebec.ca/tourisme-et-loisirs/activites-sportives-et-de-plein-air/reprise-activites-sportives/directives-reprise-activites-sportives/</a:t>
            </a:r>
            <a:endParaRPr lang="fr-CA" dirty="0" smtClean="0"/>
          </a:p>
          <a:p>
            <a:r>
              <a:rPr lang="fr-CA" u="sng" dirty="0" smtClean="0">
                <a:hlinkClick r:id="rId8"/>
              </a:rPr>
              <a:t>https://cdn-contenu.quebec.ca/cdn-contenu/education/MEES_Consignes_Reprise_LS.pdf?1591289146</a:t>
            </a:r>
            <a:endParaRPr lang="fr-CA" dirty="0" smtClean="0"/>
          </a:p>
          <a:p>
            <a:r>
              <a:rPr lang="fr-CA" u="sng" dirty="0" smtClean="0">
                <a:hlinkClick r:id="rId9"/>
              </a:rPr>
              <a:t>https://www.quebec.ca/sante/problemes-de-sante/a-z/coronavirus-2019/reponses-questions-coronavirus-covid19/questions-et-reponses-rassemblements-activites-covid-19/#c58763</a:t>
            </a:r>
            <a:endParaRPr lang="fr-CA" dirty="0" smtClean="0"/>
          </a:p>
          <a:p>
            <a:endParaRPr lang="fr-C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Les symptômes</a:t>
            </a:r>
            <a:endParaRPr lang="fr-CA" dirty="0"/>
          </a:p>
        </p:txBody>
      </p:sp>
      <p:sp>
        <p:nvSpPr>
          <p:cNvPr id="3" name="Espace réservé du contenu 2"/>
          <p:cNvSpPr>
            <a:spLocks noGrp="1"/>
          </p:cNvSpPr>
          <p:nvPr>
            <p:ph idx="1"/>
            <p:custDataLst>
              <p:tags r:id="rId2"/>
            </p:custDataLst>
          </p:nvPr>
        </p:nvSpPr>
        <p:spPr/>
        <p:txBody>
          <a:bodyPr/>
          <a:lstStyle/>
          <a:p>
            <a:r>
              <a:rPr lang="fr-CA" dirty="0" smtClean="0"/>
              <a:t>Les plus courants :</a:t>
            </a:r>
          </a:p>
          <a:p>
            <a:pPr lvl="1"/>
            <a:r>
              <a:rPr lang="fr-CA" dirty="0" smtClean="0"/>
              <a:t>Fièvre, toux sèche, fatigue</a:t>
            </a:r>
          </a:p>
          <a:p>
            <a:r>
              <a:rPr lang="fr-CA" dirty="0" smtClean="0"/>
              <a:t>Moins fréquents :</a:t>
            </a:r>
          </a:p>
          <a:p>
            <a:pPr lvl="1"/>
            <a:r>
              <a:rPr lang="fr-CA" dirty="0" smtClean="0"/>
              <a:t>courbatures </a:t>
            </a:r>
            <a:r>
              <a:rPr lang="fr-CA" dirty="0"/>
              <a:t>et des douleurs, une congestion ‎nasale, des maux de tête, une conjonctivite, ‎des maux de gorge, une diarrhée, une perte ‎du goût ou de l’odorat, une éruption ‎cutanée ou une décoloration des doigts de la ‎main ou du pied. </a:t>
            </a:r>
            <a:endParaRPr lang="fr-CA" dirty="0"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Les mesures pour le département</a:t>
            </a:r>
            <a:endParaRPr lang="fr-CA" dirty="0"/>
          </a:p>
        </p:txBody>
      </p:sp>
      <p:sp>
        <p:nvSpPr>
          <p:cNvPr id="3" name="Espace réservé du contenu 2"/>
          <p:cNvSpPr>
            <a:spLocks noGrp="1"/>
          </p:cNvSpPr>
          <p:nvPr>
            <p:ph idx="1"/>
            <p:custDataLst>
              <p:tags r:id="rId2"/>
            </p:custDataLst>
          </p:nvPr>
        </p:nvSpPr>
        <p:spPr/>
        <p:txBody>
          <a:bodyPr>
            <a:normAutofit fontScale="85000" lnSpcReduction="10000"/>
          </a:bodyPr>
          <a:lstStyle/>
          <a:p>
            <a:r>
              <a:rPr lang="fr-CA" dirty="0" smtClean="0"/>
              <a:t>Il semble que l’UQAM n’est pas émise des mesures claires pour les cours en </a:t>
            </a:r>
            <a:r>
              <a:rPr lang="fr-CA" dirty="0" err="1" smtClean="0"/>
              <a:t>présentiel</a:t>
            </a:r>
            <a:r>
              <a:rPr lang="fr-CA" dirty="0" smtClean="0"/>
              <a:t>.</a:t>
            </a:r>
          </a:p>
          <a:p>
            <a:r>
              <a:rPr lang="fr-CA" dirty="0" smtClean="0"/>
              <a:t>Qui va informer les étudiants ? (quand et comment)</a:t>
            </a:r>
          </a:p>
          <a:p>
            <a:r>
              <a:rPr lang="fr-CA" dirty="0" smtClean="0"/>
              <a:t>Le contexte de formation en EP et kinésiologie est particulier en comparaison avec l’ensemble des formations.</a:t>
            </a:r>
          </a:p>
          <a:p>
            <a:r>
              <a:rPr lang="fr-CA" dirty="0" smtClean="0"/>
              <a:t>Est-ce que le département ne devrait pas mettre en place ses propres mesures :</a:t>
            </a:r>
          </a:p>
          <a:p>
            <a:pPr lvl="1"/>
            <a:r>
              <a:rPr lang="fr-CA" dirty="0" smtClean="0"/>
              <a:t>Pour son secteur d’activité?</a:t>
            </a:r>
          </a:p>
          <a:p>
            <a:pPr lvl="1"/>
            <a:r>
              <a:rPr lang="fr-CA" dirty="0" smtClean="0"/>
              <a:t>Pour ses cours en </a:t>
            </a:r>
            <a:r>
              <a:rPr lang="fr-CA" dirty="0" err="1" smtClean="0"/>
              <a:t>présentiel</a:t>
            </a:r>
            <a:r>
              <a:rPr lang="fr-CA" dirty="0" smtClean="0"/>
              <a:t>?</a:t>
            </a:r>
          </a:p>
          <a:p>
            <a:pPr lvl="1"/>
            <a:r>
              <a:rPr lang="fr-CA" dirty="0" smtClean="0"/>
              <a:t>Pour la réalisation des stages?</a:t>
            </a:r>
            <a:endParaRPr lang="fr-CA"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467544" y="0"/>
            <a:ext cx="8229600" cy="562074"/>
          </a:xfrm>
        </p:spPr>
        <p:txBody>
          <a:bodyPr>
            <a:normAutofit fontScale="90000"/>
          </a:bodyPr>
          <a:lstStyle/>
          <a:p>
            <a:r>
              <a:rPr lang="fr-CA" dirty="0" smtClean="0"/>
              <a:t>Les questions de base</a:t>
            </a:r>
            <a:endParaRPr lang="fr-CA" dirty="0"/>
          </a:p>
        </p:txBody>
      </p:sp>
      <p:sp>
        <p:nvSpPr>
          <p:cNvPr id="3" name="Espace réservé du contenu 2"/>
          <p:cNvSpPr>
            <a:spLocks noGrp="1"/>
          </p:cNvSpPr>
          <p:nvPr>
            <p:ph idx="1"/>
            <p:custDataLst>
              <p:tags r:id="rId2"/>
            </p:custDataLst>
          </p:nvPr>
        </p:nvSpPr>
        <p:spPr>
          <a:xfrm>
            <a:off x="457200" y="548680"/>
            <a:ext cx="8229600" cy="6309320"/>
          </a:xfrm>
        </p:spPr>
        <p:txBody>
          <a:bodyPr>
            <a:normAutofit fontScale="85000" lnSpcReduction="10000"/>
          </a:bodyPr>
          <a:lstStyle/>
          <a:p>
            <a:pPr marL="0" indent="0">
              <a:buNone/>
            </a:pPr>
            <a:r>
              <a:rPr lang="fr-CA" dirty="0" smtClean="0"/>
              <a:t>La configuration des lieux physiques du département (salle de classe, bureaux, salle à manger, laboratoire et corridor, points d’eau) mérite une attention particulière en raison de la proximité de tous ses éléments :</a:t>
            </a:r>
          </a:p>
          <a:p>
            <a:r>
              <a:rPr lang="fr-CA" dirty="0" smtClean="0"/>
              <a:t>Utilisation des fontaines pour boire et  l’utilisation des toilettes ? (désinfection, séchoir, le savon , la robinetterie, etc.)</a:t>
            </a:r>
          </a:p>
          <a:p>
            <a:r>
              <a:rPr lang="fr-CA" dirty="0" smtClean="0"/>
              <a:t>L'étroitesse des corridors (donner des sens)</a:t>
            </a:r>
          </a:p>
          <a:p>
            <a:r>
              <a:rPr lang="fr-CA" dirty="0" smtClean="0"/>
              <a:t> Protocole pour les portes, les poignées et les salles de rencontre (travaux d’équipe, espace de ravitaillement)</a:t>
            </a:r>
          </a:p>
          <a:p>
            <a:r>
              <a:rPr lang="fr-CA" dirty="0" smtClean="0"/>
              <a:t>La signalisation indiquant les consignes pour l’UQAM en général et plus spécifique au département?</a:t>
            </a:r>
          </a:p>
          <a:p>
            <a:r>
              <a:rPr lang="fr-CA" dirty="0" smtClean="0"/>
              <a:t>Rassemblement des étudiants dans les corridors</a:t>
            </a:r>
          </a:p>
          <a:p>
            <a:r>
              <a:rPr lang="fr-CA" dirty="0" smtClean="0"/>
              <a:t>Les discussions de corridor (étudiants et personnels)</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Pour les salles de laboratoire</a:t>
            </a:r>
            <a:endParaRPr lang="fr-CA" dirty="0"/>
          </a:p>
        </p:txBody>
      </p:sp>
      <p:sp>
        <p:nvSpPr>
          <p:cNvPr id="3" name="Espace réservé du contenu 2"/>
          <p:cNvSpPr>
            <a:spLocks noGrp="1"/>
          </p:cNvSpPr>
          <p:nvPr>
            <p:ph idx="1"/>
            <p:custDataLst>
              <p:tags r:id="rId2"/>
            </p:custDataLst>
          </p:nvPr>
        </p:nvSpPr>
        <p:spPr/>
        <p:txBody>
          <a:bodyPr>
            <a:normAutofit fontScale="92500" lnSpcReduction="20000"/>
          </a:bodyPr>
          <a:lstStyle/>
          <a:p>
            <a:pPr lvl="0"/>
            <a:r>
              <a:rPr lang="fr-CA" dirty="0" smtClean="0"/>
              <a:t>Accès aux différents laboratoires et mesures sanitaires qui en découlent (particulièrement lorsqu’il y a des aérosols et de la sueur)</a:t>
            </a:r>
          </a:p>
          <a:p>
            <a:pPr lvl="0"/>
            <a:r>
              <a:rPr lang="fr-CA" dirty="0" smtClean="0"/>
              <a:t>Salle de conditionnement physique (protocoles)</a:t>
            </a:r>
          </a:p>
          <a:p>
            <a:pPr lvl="0"/>
            <a:r>
              <a:rPr lang="fr-CA" dirty="0" smtClean="0"/>
              <a:t>L’utilisation des laboratoires (personnes âgées versus les personnes moins à risque) ici il s’agit de jouer avec les horaires et le temps de désinfection)</a:t>
            </a:r>
          </a:p>
          <a:p>
            <a:pPr lvl="0"/>
            <a:r>
              <a:rPr lang="fr-CA" dirty="0" smtClean="0"/>
              <a:t>Consignes particulières en présence d’aérosols biologiques et de sueurs. (inclus le système de retour d’air et de climatisation)</a:t>
            </a:r>
          </a:p>
          <a:p>
            <a:endParaRPr lang="fr-CA"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467544" y="116632"/>
            <a:ext cx="8229600" cy="778098"/>
          </a:xfrm>
        </p:spPr>
        <p:txBody>
          <a:bodyPr/>
          <a:lstStyle/>
          <a:p>
            <a:r>
              <a:rPr lang="fr-CA" dirty="0" smtClean="0"/>
              <a:t>Pour les salles d’enseignement</a:t>
            </a:r>
            <a:endParaRPr lang="fr-CA" dirty="0"/>
          </a:p>
        </p:txBody>
      </p:sp>
      <p:sp>
        <p:nvSpPr>
          <p:cNvPr id="3" name="Espace réservé du contenu 2"/>
          <p:cNvSpPr>
            <a:spLocks noGrp="1"/>
          </p:cNvSpPr>
          <p:nvPr>
            <p:ph idx="1"/>
            <p:custDataLst>
              <p:tags r:id="rId2"/>
            </p:custDataLst>
          </p:nvPr>
        </p:nvSpPr>
        <p:spPr>
          <a:xfrm>
            <a:off x="457200" y="836712"/>
            <a:ext cx="8229600" cy="5832648"/>
          </a:xfrm>
        </p:spPr>
        <p:txBody>
          <a:bodyPr>
            <a:normAutofit fontScale="77500" lnSpcReduction="20000"/>
          </a:bodyPr>
          <a:lstStyle/>
          <a:p>
            <a:pPr lvl="0"/>
            <a:r>
              <a:rPr lang="fr-CA" dirty="0" smtClean="0"/>
              <a:t>Le port du masque pour les étudiants et les enseignants</a:t>
            </a:r>
          </a:p>
          <a:p>
            <a:pPr lvl="0"/>
            <a:r>
              <a:rPr lang="fr-CA" dirty="0" smtClean="0"/>
              <a:t>Si le 2 mètres ne peut être respecté (tests, micro-observations, etc.), qu’elles doivent être les mesures?</a:t>
            </a:r>
          </a:p>
          <a:p>
            <a:pPr lvl="0"/>
            <a:r>
              <a:rPr lang="fr-CA" dirty="0" smtClean="0"/>
              <a:t>L’enseignement sanitaire aux étudiants s’il y a lieu? (si rapprochement, blouse, masque, gants et techniques d’utilisation)</a:t>
            </a:r>
          </a:p>
          <a:p>
            <a:pPr lvl="0"/>
            <a:r>
              <a:rPr lang="fr-CA" dirty="0" smtClean="0"/>
              <a:t>Le micro, le masque et/ou la visière</a:t>
            </a:r>
          </a:p>
          <a:p>
            <a:pPr lvl="0"/>
            <a:r>
              <a:rPr lang="fr-CA" dirty="0" smtClean="0"/>
              <a:t>Le nombre d’étudiants par locaux</a:t>
            </a:r>
          </a:p>
          <a:p>
            <a:pPr lvl="0"/>
            <a:r>
              <a:rPr lang="fr-CA" dirty="0" smtClean="0"/>
              <a:t>La distance entre l’étudiant et l’enseignant</a:t>
            </a:r>
          </a:p>
          <a:p>
            <a:pPr lvl="0"/>
            <a:r>
              <a:rPr lang="fr-CA" dirty="0" smtClean="0"/>
              <a:t>Lavage des mains à l’entrée des classes (le système?)</a:t>
            </a:r>
          </a:p>
          <a:p>
            <a:pPr lvl="0"/>
            <a:r>
              <a:rPr lang="fr-CA" dirty="0" smtClean="0"/>
              <a:t>La désinfection du matériel (qui, comment et quand) et ce pour ordinateur, micro, écran, meuble de l’enseignant en plus des pupitres.</a:t>
            </a:r>
          </a:p>
          <a:p>
            <a:pPr lvl="0"/>
            <a:r>
              <a:rPr lang="fr-CA" dirty="0" smtClean="0"/>
              <a:t>L’utilisation de bulles d’étudiants</a:t>
            </a:r>
          </a:p>
          <a:p>
            <a:pPr lvl="0"/>
            <a:r>
              <a:rPr lang="fr-CA" dirty="0" smtClean="0"/>
              <a:t>Les étudiants à risque pour eux-mêmes ou leurs proches</a:t>
            </a:r>
          </a:p>
          <a:p>
            <a:pPr lvl="0"/>
            <a:r>
              <a:rPr lang="fr-CA" dirty="0" smtClean="0"/>
              <a:t>Les enseignants à risque pour eux ou les proches</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Autres points</a:t>
            </a:r>
            <a:endParaRPr lang="fr-CA" dirty="0"/>
          </a:p>
        </p:txBody>
      </p:sp>
      <p:sp>
        <p:nvSpPr>
          <p:cNvPr id="3" name="Espace réservé du contenu 2"/>
          <p:cNvSpPr>
            <a:spLocks noGrp="1"/>
          </p:cNvSpPr>
          <p:nvPr>
            <p:ph idx="1"/>
            <p:custDataLst>
              <p:tags r:id="rId2"/>
            </p:custDataLst>
          </p:nvPr>
        </p:nvSpPr>
        <p:spPr/>
        <p:txBody>
          <a:bodyPr>
            <a:normAutofit fontScale="92500" lnSpcReduction="10000"/>
          </a:bodyPr>
          <a:lstStyle/>
          <a:p>
            <a:pPr lvl="0"/>
            <a:r>
              <a:rPr lang="fr-CA" dirty="0" smtClean="0"/>
              <a:t>Les examens pratiques (ex. : techniques d’évaluation) (sécurité personnelle et collective, le matériel possible, l’application des mesures sanitaires)</a:t>
            </a:r>
          </a:p>
          <a:p>
            <a:pPr lvl="0"/>
            <a:r>
              <a:rPr lang="fr-CA" dirty="0" smtClean="0"/>
              <a:t>Le plan B en cas de </a:t>
            </a:r>
            <a:r>
              <a:rPr lang="fr-CA" dirty="0" err="1" smtClean="0"/>
              <a:t>reconfinement</a:t>
            </a:r>
            <a:r>
              <a:rPr lang="fr-CA" dirty="0" smtClean="0"/>
              <a:t> ou l’éclosion d’un cas chez les étudiants ou les enseignants (et il y en aura)?</a:t>
            </a:r>
          </a:p>
          <a:p>
            <a:pPr lvl="0"/>
            <a:r>
              <a:rPr lang="fr-CA" dirty="0" smtClean="0"/>
              <a:t>Les règles pour les étudiants qui éprouvent de la peur pour le </a:t>
            </a:r>
            <a:r>
              <a:rPr lang="fr-CA" dirty="0" err="1" smtClean="0"/>
              <a:t>présentiel</a:t>
            </a:r>
            <a:r>
              <a:rPr lang="fr-CA" dirty="0" smtClean="0"/>
              <a:t> (idem pour les enseignants)</a:t>
            </a:r>
          </a:p>
          <a:p>
            <a:endParaRPr lang="fr-CA"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Nos étudiants en stage</a:t>
            </a:r>
            <a:endParaRPr lang="fr-CA" dirty="0"/>
          </a:p>
        </p:txBody>
      </p:sp>
      <p:sp>
        <p:nvSpPr>
          <p:cNvPr id="3" name="Espace réservé du contenu 2"/>
          <p:cNvSpPr>
            <a:spLocks noGrp="1"/>
          </p:cNvSpPr>
          <p:nvPr>
            <p:ph idx="1"/>
            <p:custDataLst>
              <p:tags r:id="rId2"/>
            </p:custDataLst>
          </p:nvPr>
        </p:nvSpPr>
        <p:spPr/>
        <p:txBody>
          <a:bodyPr/>
          <a:lstStyle/>
          <a:p>
            <a:pPr lvl="0"/>
            <a:r>
              <a:rPr lang="fr-CA" dirty="0" smtClean="0"/>
              <a:t>Est-ce les mesures que le département va exiger ou celui du milieu d’accueil?</a:t>
            </a:r>
          </a:p>
          <a:p>
            <a:pPr lvl="0"/>
            <a:r>
              <a:rPr lang="fr-CA" dirty="0" smtClean="0"/>
              <a:t>Que faire avec les étudiants qui éprouvent de la peur pour le </a:t>
            </a:r>
            <a:r>
              <a:rPr lang="fr-CA" dirty="0" err="1" smtClean="0"/>
              <a:t>présentiel</a:t>
            </a:r>
            <a:r>
              <a:rPr lang="fr-CA" dirty="0" smtClean="0"/>
              <a:t>?</a:t>
            </a:r>
          </a:p>
          <a:p>
            <a:pPr lvl="0"/>
            <a:r>
              <a:rPr lang="fr-CA" dirty="0" smtClean="0"/>
              <a:t>Que faire si les milieux de stage sont trop limités ou imposent des règles strictes pour les étudiants (fourniture de matériel, exposition à des charges virales importantes)?</a:t>
            </a:r>
          </a:p>
          <a:p>
            <a:endParaRPr lang="fr-CA"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539552" y="0"/>
            <a:ext cx="8229600" cy="706090"/>
          </a:xfrm>
        </p:spPr>
        <p:txBody>
          <a:bodyPr>
            <a:normAutofit fontScale="90000"/>
          </a:bodyPr>
          <a:lstStyle/>
          <a:p>
            <a:r>
              <a:rPr lang="fr-CA" dirty="0" smtClean="0"/>
              <a:t>Pour notre secteur départemental</a:t>
            </a:r>
            <a:endParaRPr lang="fr-CA" dirty="0"/>
          </a:p>
        </p:txBody>
      </p:sp>
      <p:sp>
        <p:nvSpPr>
          <p:cNvPr id="3" name="Espace réservé du contenu 2"/>
          <p:cNvSpPr>
            <a:spLocks noGrp="1"/>
          </p:cNvSpPr>
          <p:nvPr>
            <p:ph idx="1"/>
            <p:custDataLst>
              <p:tags r:id="rId2"/>
            </p:custDataLst>
          </p:nvPr>
        </p:nvSpPr>
        <p:spPr>
          <a:xfrm>
            <a:off x="457200" y="764704"/>
            <a:ext cx="8229600" cy="6093296"/>
          </a:xfrm>
        </p:spPr>
        <p:txBody>
          <a:bodyPr>
            <a:normAutofit fontScale="92500" lnSpcReduction="20000"/>
          </a:bodyPr>
          <a:lstStyle/>
          <a:p>
            <a:r>
              <a:rPr lang="fr-CA" dirty="0" smtClean="0"/>
              <a:t>Suggestions</a:t>
            </a:r>
          </a:p>
          <a:p>
            <a:pPr lvl="1"/>
            <a:r>
              <a:rPr lang="fr-CA" dirty="0" smtClean="0"/>
              <a:t>Donner un sens au corridor qui mène vers la salle de conditionnement physique.</a:t>
            </a:r>
          </a:p>
          <a:p>
            <a:pPr lvl="2"/>
            <a:r>
              <a:rPr lang="fr-CA" dirty="0" smtClean="0"/>
              <a:t>Ex. : le long corridor fenêtré, sens unique vers le sud. Le long corridor des bureaux, sens unique vers le nord.</a:t>
            </a:r>
          </a:p>
          <a:p>
            <a:pPr lvl="1"/>
            <a:r>
              <a:rPr lang="fr-CA" dirty="0" smtClean="0"/>
              <a:t>Éviter les discussions de corridor</a:t>
            </a:r>
          </a:p>
          <a:p>
            <a:pPr lvl="1"/>
            <a:r>
              <a:rPr lang="fr-CA" dirty="0" smtClean="0"/>
              <a:t>Éviter les attroupements des étudiants devant les locaux</a:t>
            </a:r>
          </a:p>
          <a:p>
            <a:pPr lvl="1"/>
            <a:r>
              <a:rPr lang="fr-CA" dirty="0" smtClean="0"/>
              <a:t>Fixer vos rendez-vous aux étudiants avec un décalage de 10 minutes</a:t>
            </a:r>
          </a:p>
          <a:p>
            <a:pPr lvl="1"/>
            <a:r>
              <a:rPr lang="fr-CA" dirty="0" smtClean="0"/>
              <a:t>Respecter le 2 mètres dans vos rencontres</a:t>
            </a:r>
          </a:p>
          <a:p>
            <a:pPr lvl="1"/>
            <a:r>
              <a:rPr lang="fr-CA" dirty="0" smtClean="0"/>
              <a:t>Désinfecter tout objet venu en contact avec l’étudiant (chaise, table, ordi, etc.)</a:t>
            </a:r>
          </a:p>
          <a:p>
            <a:pPr lvl="1"/>
            <a:r>
              <a:rPr lang="fr-FR" dirty="0" smtClean="0"/>
              <a:t>Éviter de partager des stylos, des crayons, des planchettes à pince, etc. sans appliquer les procédures de stérilisation appropriées.</a:t>
            </a:r>
            <a:endParaRPr lang="fr-CA" dirty="0" smtClean="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Notre département (suite)</a:t>
            </a:r>
            <a:endParaRPr lang="fr-CA" dirty="0"/>
          </a:p>
        </p:txBody>
      </p:sp>
      <p:sp>
        <p:nvSpPr>
          <p:cNvPr id="3" name="Espace réservé du contenu 2"/>
          <p:cNvSpPr>
            <a:spLocks noGrp="1"/>
          </p:cNvSpPr>
          <p:nvPr>
            <p:ph idx="1"/>
            <p:custDataLst>
              <p:tags r:id="rId2"/>
            </p:custDataLst>
          </p:nvPr>
        </p:nvSpPr>
        <p:spPr/>
        <p:txBody>
          <a:bodyPr>
            <a:normAutofit fontScale="92500" lnSpcReduction="20000"/>
          </a:bodyPr>
          <a:lstStyle/>
          <a:p>
            <a:pPr lvl="1"/>
            <a:r>
              <a:rPr lang="fr-CA" dirty="0" smtClean="0"/>
              <a:t>Éviter d’avoir trop d’objets dans votre bureau</a:t>
            </a:r>
          </a:p>
          <a:p>
            <a:pPr lvl="1"/>
            <a:r>
              <a:rPr lang="fr-CA" dirty="0" smtClean="0"/>
              <a:t>Garder votre bouteille d’eau à plus de 2 mètres de votre air de travail.</a:t>
            </a:r>
          </a:p>
          <a:p>
            <a:pPr lvl="1"/>
            <a:r>
              <a:rPr lang="fr-CA" dirty="0" smtClean="0"/>
              <a:t>Toujours </a:t>
            </a:r>
            <a:r>
              <a:rPr lang="fr-CA" dirty="0" err="1" smtClean="0"/>
              <a:t>redésinfecter</a:t>
            </a:r>
            <a:r>
              <a:rPr lang="fr-CA" dirty="0" smtClean="0"/>
              <a:t> avant votre départ.</a:t>
            </a:r>
          </a:p>
          <a:p>
            <a:pPr lvl="1"/>
            <a:r>
              <a:rPr lang="fr-CA" dirty="0" smtClean="0"/>
              <a:t>Pour ce faire vous devez porter des gants (vous êtes peut-être porteur asymptomatique)</a:t>
            </a:r>
          </a:p>
          <a:p>
            <a:pPr lvl="1"/>
            <a:r>
              <a:rPr lang="fr-CA" dirty="0" smtClean="0"/>
              <a:t>Si vous devez recevoir des personnes plus âgées, donner les rendez-vous en matinée</a:t>
            </a:r>
          </a:p>
          <a:p>
            <a:pPr lvl="1"/>
            <a:r>
              <a:rPr lang="fr-CA" dirty="0" smtClean="0"/>
              <a:t>Les mêmes consignes s’appliquent dans les laboratoires</a:t>
            </a:r>
          </a:p>
          <a:p>
            <a:pPr lvl="1"/>
            <a:r>
              <a:rPr lang="fr-CA" dirty="0" smtClean="0"/>
              <a:t>Les locaux avec plusieurs étudiants en même temps devraient demeurer fermés et non accessibles</a:t>
            </a:r>
          </a:p>
          <a:p>
            <a:endParaRPr lang="fr-CA"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À quoi ça sert de se laver les mains ?">
            <a:hlinkClick r:id="rId5"/>
          </p:cNvPr>
          <p:cNvPicPr>
            <a:picLocks noChangeAspect="1" noChangeArrowheads="1"/>
          </p:cNvPicPr>
          <p:nvPr>
            <p:custDataLst>
              <p:tags r:id="rId1"/>
            </p:custDataLst>
          </p:nvPr>
        </p:nvPicPr>
        <p:blipFill>
          <a:blip r:embed="rId6" cstate="print"/>
          <a:srcRect l="10084" t="16216" r="10688" b="10811"/>
          <a:stretch>
            <a:fillRect/>
          </a:stretch>
        </p:blipFill>
        <p:spPr bwMode="auto">
          <a:xfrm>
            <a:off x="467544" y="404664"/>
            <a:ext cx="3960440" cy="1944216"/>
          </a:xfrm>
          <a:prstGeom prst="rect">
            <a:avLst/>
          </a:prstGeom>
          <a:noFill/>
        </p:spPr>
      </p:pic>
      <p:pic>
        <p:nvPicPr>
          <p:cNvPr id="19460" name="Picture 4" descr="Mission mains propres… | Clarisse Nénard">
            <a:hlinkClick r:id="rId7"/>
          </p:cNvPr>
          <p:cNvPicPr>
            <a:picLocks noChangeAspect="1" noChangeArrowheads="1"/>
          </p:cNvPicPr>
          <p:nvPr>
            <p:custDataLst>
              <p:tags r:id="rId2"/>
            </p:custDataLst>
          </p:nvPr>
        </p:nvPicPr>
        <p:blipFill>
          <a:blip r:embed="rId8" cstate="print"/>
          <a:srcRect/>
          <a:stretch>
            <a:fillRect/>
          </a:stretch>
        </p:blipFill>
        <p:spPr bwMode="auto">
          <a:xfrm>
            <a:off x="5148064" y="332656"/>
            <a:ext cx="3534440" cy="2491780"/>
          </a:xfrm>
          <a:prstGeom prst="rect">
            <a:avLst/>
          </a:prstGeom>
          <a:noFill/>
        </p:spPr>
      </p:pic>
      <p:pic>
        <p:nvPicPr>
          <p:cNvPr id="19462" name="Picture 6" descr="As-tu lu ça dans l'actualité cette semaine? | Le Mag | Le Droit ...">
            <a:hlinkClick r:id="rId9"/>
          </p:cNvPr>
          <p:cNvPicPr>
            <a:picLocks noChangeAspect="1" noChangeArrowheads="1"/>
          </p:cNvPicPr>
          <p:nvPr>
            <p:custDataLst>
              <p:tags r:id="rId3"/>
            </p:custDataLst>
          </p:nvPr>
        </p:nvPicPr>
        <p:blipFill>
          <a:blip r:embed="rId10" cstate="print"/>
          <a:srcRect/>
          <a:stretch>
            <a:fillRect/>
          </a:stretch>
        </p:blipFill>
        <p:spPr bwMode="auto">
          <a:xfrm>
            <a:off x="2915816" y="2204864"/>
            <a:ext cx="5000586" cy="4360863"/>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smtClean="0"/>
              <a:t>La prévalence</a:t>
            </a:r>
            <a:endParaRPr lang="fr-CA" dirty="0"/>
          </a:p>
        </p:txBody>
      </p:sp>
      <p:sp>
        <p:nvSpPr>
          <p:cNvPr id="3" name="Espace réservé du contenu 2"/>
          <p:cNvSpPr>
            <a:spLocks noGrp="1"/>
          </p:cNvSpPr>
          <p:nvPr>
            <p:ph idx="1"/>
            <p:custDataLst>
              <p:tags r:id="rId2"/>
            </p:custDataLst>
          </p:nvPr>
        </p:nvSpPr>
        <p:spPr/>
        <p:txBody>
          <a:bodyPr>
            <a:normAutofit fontScale="77500" lnSpcReduction="20000"/>
          </a:bodyPr>
          <a:lstStyle/>
          <a:p>
            <a:r>
              <a:rPr lang="fr-CA" dirty="0" smtClean="0"/>
              <a:t>60718 cas au Québec (en date de mercredi)</a:t>
            </a:r>
          </a:p>
          <a:p>
            <a:r>
              <a:rPr lang="fr-CA" dirty="0" smtClean="0"/>
              <a:t>Plus de 5697 décès</a:t>
            </a:r>
          </a:p>
          <a:p>
            <a:r>
              <a:rPr lang="fr-CA" dirty="0" smtClean="0"/>
              <a:t>Environ </a:t>
            </a:r>
            <a:r>
              <a:rPr lang="fr-CA" dirty="0"/>
              <a:t>80 </a:t>
            </a:r>
            <a:r>
              <a:rPr lang="fr-CA" dirty="0" smtClean="0"/>
              <a:t>% </a:t>
            </a:r>
            <a:r>
              <a:rPr lang="fr-CA" dirty="0"/>
              <a:t>‎guérissent sans qu’il soit nécessaire de les ‎hospitaliser. </a:t>
            </a:r>
            <a:endParaRPr lang="fr-CA" dirty="0" smtClean="0"/>
          </a:p>
          <a:p>
            <a:r>
              <a:rPr lang="fr-CA" dirty="0" smtClean="0"/>
              <a:t>Le nombre d’hospitalisations : +/- 155 dont 22 soins intensifs</a:t>
            </a:r>
          </a:p>
          <a:p>
            <a:r>
              <a:rPr lang="fr-CA" dirty="0" smtClean="0"/>
              <a:t>1 pers. </a:t>
            </a:r>
            <a:r>
              <a:rPr lang="fr-CA" dirty="0"/>
              <a:t>s</a:t>
            </a:r>
            <a:r>
              <a:rPr lang="fr-CA" dirty="0" smtClean="0"/>
              <a:t>ur 5 présente </a:t>
            </a:r>
            <a:r>
              <a:rPr lang="fr-CA" dirty="0"/>
              <a:t>des ‎symptômes graves, notamment des ‎difficultés à respirer. </a:t>
            </a:r>
            <a:endParaRPr lang="fr-CA" dirty="0" smtClean="0"/>
          </a:p>
          <a:p>
            <a:r>
              <a:rPr lang="fr-CA" dirty="0" smtClean="0"/>
              <a:t>Les </a:t>
            </a:r>
            <a:r>
              <a:rPr lang="fr-CA" dirty="0"/>
              <a:t>personnes plus ‎âgées et celles qui ont d’autres problèmes ‎de santé (hypertension artérielle, ‎problèmes cardiaques ou pulmonaires, ‎diabète ou cancer) ont plus de risque de ‎présenter des symptômes graves.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r>
              <a:rPr lang="fr-CA" dirty="0" err="1" smtClean="0"/>
              <a:t>Covid</a:t>
            </a:r>
            <a:r>
              <a:rPr lang="fr-CA" dirty="0" smtClean="0"/>
              <a:t> par régions</a:t>
            </a:r>
            <a:endParaRPr lang="fr-CA" dirty="0"/>
          </a:p>
        </p:txBody>
      </p:sp>
      <p:sp>
        <p:nvSpPr>
          <p:cNvPr id="3" name="Espace réservé du contenu 2"/>
          <p:cNvSpPr>
            <a:spLocks noGrp="1"/>
          </p:cNvSpPr>
          <p:nvPr>
            <p:ph idx="1"/>
            <p:custDataLst>
              <p:tags r:id="rId2"/>
            </p:custDataLst>
          </p:nvPr>
        </p:nvSpPr>
        <p:spPr>
          <a:xfrm>
            <a:off x="457200" y="1124744"/>
            <a:ext cx="8229600" cy="5001419"/>
          </a:xfrm>
        </p:spPr>
        <p:txBody>
          <a:bodyPr>
            <a:normAutofit lnSpcReduction="10000"/>
          </a:bodyPr>
          <a:lstStyle/>
          <a:p>
            <a:r>
              <a:rPr lang="fr-CA" dirty="0" smtClean="0"/>
              <a:t>Le plus grand nombre de cas actuels :</a:t>
            </a:r>
          </a:p>
          <a:p>
            <a:pPr lvl="1"/>
            <a:r>
              <a:rPr lang="fr-CA" dirty="0" smtClean="0"/>
              <a:t>Montréal (29 277 cas)</a:t>
            </a:r>
          </a:p>
          <a:p>
            <a:pPr lvl="1"/>
            <a:r>
              <a:rPr lang="fr-CA" dirty="0" smtClean="0"/>
              <a:t>Montérégie (9086 cas)</a:t>
            </a:r>
          </a:p>
          <a:p>
            <a:pPr lvl="1"/>
            <a:r>
              <a:rPr lang="fr-CA" dirty="0" smtClean="0"/>
              <a:t>Laval (6141 cas)</a:t>
            </a:r>
          </a:p>
          <a:p>
            <a:pPr lvl="1"/>
            <a:r>
              <a:rPr lang="fr-CA" dirty="0" smtClean="0"/>
              <a:t>Lanaudière (4639 cas)</a:t>
            </a:r>
          </a:p>
          <a:p>
            <a:pPr lvl="1"/>
            <a:r>
              <a:rPr lang="fr-CA" dirty="0" smtClean="0"/>
              <a:t>Laurentides (4068 cas)</a:t>
            </a:r>
          </a:p>
          <a:p>
            <a:r>
              <a:rPr lang="fr-CA" dirty="0" smtClean="0"/>
              <a:t>Montréal, Laval et Montérégie = 44514 cas</a:t>
            </a:r>
          </a:p>
          <a:p>
            <a:r>
              <a:rPr lang="fr-CA" dirty="0" smtClean="0"/>
              <a:t>Soit 73% des cas au Québec</a:t>
            </a:r>
          </a:p>
          <a:p>
            <a:r>
              <a:rPr lang="fr-CA" dirty="0" smtClean="0"/>
              <a:t>Corresponds à la provenance de la clientèle de l’UQAM</a:t>
            </a:r>
            <a:endParaRPr lang="fr-C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normAutofit fontScale="90000"/>
          </a:bodyPr>
          <a:lstStyle/>
          <a:p>
            <a:r>
              <a:rPr lang="fr-CA" dirty="0" smtClean="0"/>
              <a:t>Répartition des cas confirmés par groupe d’âge</a:t>
            </a:r>
            <a:endParaRPr lang="fr-CA" dirty="0"/>
          </a:p>
        </p:txBody>
      </p:sp>
      <p:graphicFrame>
        <p:nvGraphicFramePr>
          <p:cNvPr id="4" name="Espace réservé du contenu 3"/>
          <p:cNvGraphicFramePr>
            <a:graphicFrameLocks noGrp="1"/>
          </p:cNvGraphicFramePr>
          <p:nvPr>
            <p:ph idx="1"/>
            <p:custDataLst>
              <p:tags r:id="rId2"/>
            </p:custDataLst>
          </p:nvPr>
        </p:nvGraphicFramePr>
        <p:xfrm>
          <a:off x="457200" y="1600200"/>
          <a:ext cx="8229600" cy="5181600"/>
        </p:xfrm>
        <a:graphic>
          <a:graphicData uri="http://schemas.openxmlformats.org/drawingml/2006/table">
            <a:tbl>
              <a:tblPr firstRow="1" bandRow="1">
                <a:tableStyleId>{5C22544A-7EE6-4342-B048-85BDC9FD1C3A}</a:tableStyleId>
              </a:tblPr>
              <a:tblGrid>
                <a:gridCol w="2386608"/>
                <a:gridCol w="5842992"/>
              </a:tblGrid>
              <a:tr h="370840">
                <a:tc>
                  <a:txBody>
                    <a:bodyPr/>
                    <a:lstStyle/>
                    <a:p>
                      <a:r>
                        <a:rPr lang="fr-CA" sz="2800" dirty="0" smtClean="0"/>
                        <a:t>Groupe d’âge</a:t>
                      </a:r>
                      <a:endParaRPr lang="fr-CA" sz="2800" dirty="0"/>
                    </a:p>
                  </a:txBody>
                  <a:tcPr/>
                </a:tc>
                <a:tc>
                  <a:txBody>
                    <a:bodyPr/>
                    <a:lstStyle/>
                    <a:p>
                      <a:r>
                        <a:rPr lang="fr-CA" sz="2800" dirty="0" smtClean="0"/>
                        <a:t>Cas confirmés</a:t>
                      </a:r>
                    </a:p>
                  </a:txBody>
                  <a:tcPr/>
                </a:tc>
              </a:tr>
              <a:tr h="370840">
                <a:tc>
                  <a:txBody>
                    <a:bodyPr/>
                    <a:lstStyle/>
                    <a:p>
                      <a:r>
                        <a:rPr lang="fr-CA" sz="2800" dirty="0" smtClean="0"/>
                        <a:t>0-9 ans</a:t>
                      </a:r>
                      <a:endParaRPr lang="fr-CA" sz="2800" dirty="0"/>
                    </a:p>
                  </a:txBody>
                  <a:tcPr/>
                </a:tc>
                <a:tc>
                  <a:txBody>
                    <a:bodyPr/>
                    <a:lstStyle/>
                    <a:p>
                      <a:r>
                        <a:rPr lang="fr-CA" sz="2800" dirty="0" smtClean="0"/>
                        <a:t>3,3</a:t>
                      </a:r>
                    </a:p>
                  </a:txBody>
                  <a:tcPr/>
                </a:tc>
              </a:tr>
              <a:tr h="370840">
                <a:tc>
                  <a:txBody>
                    <a:bodyPr/>
                    <a:lstStyle/>
                    <a:p>
                      <a:r>
                        <a:rPr lang="fr-CA" sz="2800" dirty="0" smtClean="0"/>
                        <a:t>10-19 ans</a:t>
                      </a:r>
                      <a:endParaRPr lang="fr-CA" sz="2800" dirty="0"/>
                    </a:p>
                  </a:txBody>
                  <a:tcPr/>
                </a:tc>
                <a:tc>
                  <a:txBody>
                    <a:bodyPr/>
                    <a:lstStyle/>
                    <a:p>
                      <a:r>
                        <a:rPr lang="fr-CA" sz="2800" dirty="0" smtClean="0"/>
                        <a:t>5,3</a:t>
                      </a:r>
                    </a:p>
                  </a:txBody>
                  <a:tcPr/>
                </a:tc>
              </a:tr>
              <a:tr h="370840">
                <a:tc>
                  <a:txBody>
                    <a:bodyPr/>
                    <a:lstStyle/>
                    <a:p>
                      <a:r>
                        <a:rPr lang="fr-CA" sz="2800" dirty="0" smtClean="0"/>
                        <a:t>20-29 ans</a:t>
                      </a:r>
                      <a:endParaRPr lang="fr-CA" sz="2800" dirty="0"/>
                    </a:p>
                  </a:txBody>
                  <a:tcPr/>
                </a:tc>
                <a:tc>
                  <a:txBody>
                    <a:bodyPr/>
                    <a:lstStyle/>
                    <a:p>
                      <a:r>
                        <a:rPr lang="fr-CA" sz="2800" dirty="0" smtClean="0"/>
                        <a:t>14,2</a:t>
                      </a:r>
                    </a:p>
                  </a:txBody>
                  <a:tcPr/>
                </a:tc>
              </a:tr>
              <a:tr h="370840">
                <a:tc>
                  <a:txBody>
                    <a:bodyPr/>
                    <a:lstStyle/>
                    <a:p>
                      <a:r>
                        <a:rPr lang="fr-CA" sz="2800" dirty="0" smtClean="0"/>
                        <a:t>30-39 ans</a:t>
                      </a:r>
                      <a:endParaRPr lang="fr-CA" sz="2800" dirty="0"/>
                    </a:p>
                  </a:txBody>
                  <a:tcPr/>
                </a:tc>
                <a:tc>
                  <a:txBody>
                    <a:bodyPr/>
                    <a:lstStyle/>
                    <a:p>
                      <a:r>
                        <a:rPr lang="fr-CA" sz="2800" dirty="0" smtClean="0"/>
                        <a:t>13,1</a:t>
                      </a:r>
                    </a:p>
                  </a:txBody>
                  <a:tcPr/>
                </a:tc>
              </a:tr>
              <a:tr h="370840">
                <a:tc>
                  <a:txBody>
                    <a:bodyPr/>
                    <a:lstStyle/>
                    <a:p>
                      <a:r>
                        <a:rPr lang="fr-CA" sz="2800" dirty="0" smtClean="0"/>
                        <a:t>40-49 ans</a:t>
                      </a:r>
                      <a:endParaRPr lang="fr-CA" sz="2800" dirty="0"/>
                    </a:p>
                  </a:txBody>
                  <a:tcPr/>
                </a:tc>
                <a:tc>
                  <a:txBody>
                    <a:bodyPr/>
                    <a:lstStyle/>
                    <a:p>
                      <a:r>
                        <a:rPr lang="fr-CA" sz="2800" dirty="0" smtClean="0"/>
                        <a:t>14,9</a:t>
                      </a:r>
                    </a:p>
                  </a:txBody>
                  <a:tcPr/>
                </a:tc>
              </a:tr>
              <a:tr h="370840">
                <a:tc>
                  <a:txBody>
                    <a:bodyPr/>
                    <a:lstStyle/>
                    <a:p>
                      <a:r>
                        <a:rPr lang="fr-CA" sz="2800" dirty="0" smtClean="0"/>
                        <a:t>50-59 ans</a:t>
                      </a:r>
                      <a:endParaRPr lang="fr-CA" sz="2800" dirty="0"/>
                    </a:p>
                  </a:txBody>
                  <a:tcPr/>
                </a:tc>
                <a:tc>
                  <a:txBody>
                    <a:bodyPr/>
                    <a:lstStyle/>
                    <a:p>
                      <a:r>
                        <a:rPr lang="fr-CA" sz="2800" dirty="0" smtClean="0"/>
                        <a:t>14,9</a:t>
                      </a:r>
                    </a:p>
                  </a:txBody>
                  <a:tcPr/>
                </a:tc>
              </a:tr>
              <a:tr h="370840">
                <a:tc>
                  <a:txBody>
                    <a:bodyPr/>
                    <a:lstStyle/>
                    <a:p>
                      <a:r>
                        <a:rPr lang="fr-CA" sz="2800" dirty="0" smtClean="0"/>
                        <a:t>60-69 ans</a:t>
                      </a:r>
                      <a:endParaRPr lang="fr-CA" sz="2800" dirty="0"/>
                    </a:p>
                  </a:txBody>
                  <a:tcPr/>
                </a:tc>
                <a:tc>
                  <a:txBody>
                    <a:bodyPr/>
                    <a:lstStyle/>
                    <a:p>
                      <a:r>
                        <a:rPr lang="fr-CA" sz="2800" dirty="0" smtClean="0"/>
                        <a:t>8,6</a:t>
                      </a:r>
                    </a:p>
                  </a:txBody>
                  <a:tcPr/>
                </a:tc>
              </a:tr>
              <a:tr h="370840">
                <a:tc>
                  <a:txBody>
                    <a:bodyPr/>
                    <a:lstStyle/>
                    <a:p>
                      <a:r>
                        <a:rPr lang="fr-CA" sz="2800" dirty="0" smtClean="0"/>
                        <a:t>70-79 ans</a:t>
                      </a:r>
                      <a:endParaRPr lang="fr-CA" sz="2800" dirty="0"/>
                    </a:p>
                  </a:txBody>
                  <a:tcPr/>
                </a:tc>
                <a:tc>
                  <a:txBody>
                    <a:bodyPr/>
                    <a:lstStyle/>
                    <a:p>
                      <a:r>
                        <a:rPr lang="fr-CA" sz="2800" dirty="0" smtClean="0"/>
                        <a:t>7,4</a:t>
                      </a:r>
                    </a:p>
                  </a:txBody>
                  <a:tcPr/>
                </a:tc>
              </a:tr>
              <a:tr h="370840">
                <a:tc>
                  <a:txBody>
                    <a:bodyPr/>
                    <a:lstStyle/>
                    <a:p>
                      <a:r>
                        <a:rPr lang="fr-CA" sz="2800" dirty="0" smtClean="0"/>
                        <a:t>80-89 ans</a:t>
                      </a:r>
                      <a:endParaRPr lang="fr-CA" sz="2800" dirty="0"/>
                    </a:p>
                  </a:txBody>
                  <a:tcPr/>
                </a:tc>
                <a:tc>
                  <a:txBody>
                    <a:bodyPr/>
                    <a:lstStyle/>
                    <a:p>
                      <a:r>
                        <a:rPr lang="fr-CA" sz="2800" dirty="0" smtClean="0"/>
                        <a:t>11,1</a:t>
                      </a:r>
                    </a:p>
                  </a:txBody>
                  <a:tcPr/>
                </a:tc>
              </a:tr>
            </a:tbl>
          </a:graphicData>
        </a:graphic>
      </p:graphicFrame>
      <p:cxnSp>
        <p:nvCxnSpPr>
          <p:cNvPr id="6" name="Connecteur droit avec flèche 5"/>
          <p:cNvCxnSpPr/>
          <p:nvPr>
            <p:custDataLst>
              <p:tags r:id="rId3"/>
            </p:custDataLst>
          </p:nvPr>
        </p:nvCxnSpPr>
        <p:spPr>
          <a:xfrm>
            <a:off x="3923928" y="3429000"/>
            <a:ext cx="792088" cy="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7" name="ZoneTexte 6"/>
          <p:cNvSpPr txBox="1"/>
          <p:nvPr>
            <p:custDataLst>
              <p:tags r:id="rId4"/>
            </p:custDataLst>
          </p:nvPr>
        </p:nvSpPr>
        <p:spPr>
          <a:xfrm>
            <a:off x="4860032" y="3212976"/>
            <a:ext cx="2304256" cy="461665"/>
          </a:xfrm>
          <a:prstGeom prst="rect">
            <a:avLst/>
          </a:prstGeom>
          <a:noFill/>
        </p:spPr>
        <p:txBody>
          <a:bodyPr wrap="square" rtlCol="0">
            <a:spAutoFit/>
          </a:bodyPr>
          <a:lstStyle/>
          <a:p>
            <a:r>
              <a:rPr lang="fr-CA" sz="2400" dirty="0" smtClean="0"/>
              <a:t>Notre clientèle</a:t>
            </a:r>
            <a:endParaRPr lang="fr-CA" sz="2400" dirty="0"/>
          </a:p>
        </p:txBody>
      </p:sp>
      <p:sp>
        <p:nvSpPr>
          <p:cNvPr id="8" name="Accolade fermante 7"/>
          <p:cNvSpPr/>
          <p:nvPr>
            <p:custDataLst>
              <p:tags r:id="rId5"/>
            </p:custDataLst>
          </p:nvPr>
        </p:nvSpPr>
        <p:spPr>
          <a:xfrm>
            <a:off x="3707904" y="3789040"/>
            <a:ext cx="288032" cy="1368152"/>
          </a:xfrm>
          <a:prstGeom prst="rightBrace">
            <a:avLst>
              <a:gd name="adj1" fmla="val 57426"/>
              <a:gd name="adj2" fmla="val 50000"/>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CA"/>
          </a:p>
        </p:txBody>
      </p:sp>
      <p:sp>
        <p:nvSpPr>
          <p:cNvPr id="9" name="ZoneTexte 8"/>
          <p:cNvSpPr txBox="1"/>
          <p:nvPr>
            <p:custDataLst>
              <p:tags r:id="rId6"/>
            </p:custDataLst>
          </p:nvPr>
        </p:nvSpPr>
        <p:spPr>
          <a:xfrm>
            <a:off x="4139952" y="4293096"/>
            <a:ext cx="3384376" cy="461665"/>
          </a:xfrm>
          <a:prstGeom prst="rect">
            <a:avLst/>
          </a:prstGeom>
          <a:noFill/>
        </p:spPr>
        <p:txBody>
          <a:bodyPr wrap="square" rtlCol="0">
            <a:spAutoFit/>
          </a:bodyPr>
          <a:lstStyle/>
          <a:p>
            <a:r>
              <a:rPr lang="fr-CA" sz="2400" dirty="0" smtClean="0"/>
              <a:t>Le personnel de l’UQAM</a:t>
            </a:r>
            <a:endParaRPr lang="fr-CA" sz="2400" dirty="0"/>
          </a:p>
        </p:txBody>
      </p:sp>
      <p:sp>
        <p:nvSpPr>
          <p:cNvPr id="10" name="Accolade fermante 9"/>
          <p:cNvSpPr/>
          <p:nvPr>
            <p:custDataLst>
              <p:tags r:id="rId7"/>
            </p:custDataLst>
          </p:nvPr>
        </p:nvSpPr>
        <p:spPr>
          <a:xfrm>
            <a:off x="3707904" y="5301208"/>
            <a:ext cx="288032" cy="1368152"/>
          </a:xfrm>
          <a:prstGeom prst="rightBrace">
            <a:avLst>
              <a:gd name="adj1" fmla="val 57426"/>
              <a:gd name="adj2" fmla="val 50000"/>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fr-CA"/>
          </a:p>
        </p:txBody>
      </p:sp>
      <p:sp>
        <p:nvSpPr>
          <p:cNvPr id="11" name="ZoneTexte 10"/>
          <p:cNvSpPr txBox="1"/>
          <p:nvPr>
            <p:custDataLst>
              <p:tags r:id="rId8"/>
            </p:custDataLst>
          </p:nvPr>
        </p:nvSpPr>
        <p:spPr>
          <a:xfrm>
            <a:off x="4211960" y="5733256"/>
            <a:ext cx="3312368" cy="461665"/>
          </a:xfrm>
          <a:prstGeom prst="rect">
            <a:avLst/>
          </a:prstGeom>
          <a:noFill/>
        </p:spPr>
        <p:txBody>
          <a:bodyPr wrap="square" rtlCol="0">
            <a:spAutoFit/>
          </a:bodyPr>
          <a:lstStyle/>
          <a:p>
            <a:r>
              <a:rPr lang="fr-CA" sz="2400" dirty="0" smtClean="0"/>
              <a:t>Les plus vulnérables</a:t>
            </a:r>
            <a:endParaRPr lang="fr-CA"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custDataLst>
              <p:tags r:id="rId1"/>
            </p:custDataLst>
          </p:nvPr>
        </p:nvSpPr>
        <p:spPr/>
        <p:txBody>
          <a:bodyPr/>
          <a:lstStyle/>
          <a:p>
            <a:r>
              <a:rPr lang="fr-CA" dirty="0" smtClean="0"/>
              <a:t>Le positionnement de l’UQAM</a:t>
            </a:r>
            <a:endParaRPr lang="fr-CA" dirty="0"/>
          </a:p>
        </p:txBody>
      </p:sp>
      <p:sp>
        <p:nvSpPr>
          <p:cNvPr id="4" name="Espace réservé du contenu 3"/>
          <p:cNvSpPr>
            <a:spLocks noGrp="1"/>
          </p:cNvSpPr>
          <p:nvPr>
            <p:ph idx="1"/>
            <p:custDataLst>
              <p:tags r:id="rId2"/>
            </p:custDataLst>
          </p:nvPr>
        </p:nvSpPr>
        <p:spPr/>
        <p:txBody>
          <a:bodyPr>
            <a:normAutofit lnSpcReduction="10000"/>
          </a:bodyPr>
          <a:lstStyle/>
          <a:p>
            <a:r>
              <a:rPr lang="fr-CA" dirty="0" smtClean="0"/>
              <a:t>Une masse importante d’agents de propagation (charge virale)</a:t>
            </a:r>
          </a:p>
          <a:p>
            <a:r>
              <a:rPr lang="fr-CA" dirty="0" smtClean="0"/>
              <a:t>Ces groupes d’âge ont :</a:t>
            </a:r>
          </a:p>
          <a:p>
            <a:pPr lvl="1"/>
            <a:r>
              <a:rPr lang="fr-CA" dirty="0" smtClean="0"/>
              <a:t>Des grands-parents dans les catégories plus à risques</a:t>
            </a:r>
          </a:p>
          <a:p>
            <a:pPr lvl="1"/>
            <a:r>
              <a:rPr lang="fr-CA" dirty="0" smtClean="0"/>
              <a:t>Des parents qui commencent à être à risque de complication</a:t>
            </a:r>
          </a:p>
          <a:p>
            <a:r>
              <a:rPr lang="fr-CA" dirty="0" smtClean="0"/>
              <a:t>Certains sont au stade de devenir aidant naturel</a:t>
            </a:r>
          </a:p>
          <a:p>
            <a:pPr lvl="1"/>
            <a:endParaRPr lang="fr-CA" dirty="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3"/>
</p:tagLst>
</file>

<file path=ppt/tags/tag100.xml><?xml version="1.0" encoding="utf-8"?>
<p:tagLst xmlns:a="http://schemas.openxmlformats.org/drawingml/2006/main" xmlns:r="http://schemas.openxmlformats.org/officeDocument/2006/relationships" xmlns:p="http://schemas.openxmlformats.org/presentationml/2006/main">
  <p:tag name="NUM" val="2"/>
</p:tagLst>
</file>

<file path=ppt/tags/tag101.xml><?xml version="1.0" encoding="utf-8"?>
<p:tagLst xmlns:a="http://schemas.openxmlformats.org/drawingml/2006/main" xmlns:r="http://schemas.openxmlformats.org/officeDocument/2006/relationships" xmlns:p="http://schemas.openxmlformats.org/presentationml/2006/main">
  <p:tag name="NUM" val="1"/>
</p:tagLst>
</file>

<file path=ppt/tags/tag102.xml><?xml version="1.0" encoding="utf-8"?>
<p:tagLst xmlns:a="http://schemas.openxmlformats.org/drawingml/2006/main" xmlns:r="http://schemas.openxmlformats.org/officeDocument/2006/relationships" xmlns:p="http://schemas.openxmlformats.org/presentationml/2006/main">
  <p:tag name="NUM" val="2"/>
</p:tagLst>
</file>

<file path=ppt/tags/tag103.xml><?xml version="1.0" encoding="utf-8"?>
<p:tagLst xmlns:a="http://schemas.openxmlformats.org/drawingml/2006/main" xmlns:r="http://schemas.openxmlformats.org/officeDocument/2006/relationships" xmlns:p="http://schemas.openxmlformats.org/presentationml/2006/main">
  <p:tag name="NUM" val="1"/>
</p:tagLst>
</file>

<file path=ppt/tags/tag104.xml><?xml version="1.0" encoding="utf-8"?>
<p:tagLst xmlns:a="http://schemas.openxmlformats.org/drawingml/2006/main" xmlns:r="http://schemas.openxmlformats.org/officeDocument/2006/relationships" xmlns:p="http://schemas.openxmlformats.org/presentationml/2006/main">
  <p:tag name="NUM" val="2"/>
</p:tagLst>
</file>

<file path=ppt/tags/tag105.xml><?xml version="1.0" encoding="utf-8"?>
<p:tagLst xmlns:a="http://schemas.openxmlformats.org/drawingml/2006/main" xmlns:r="http://schemas.openxmlformats.org/officeDocument/2006/relationships" xmlns:p="http://schemas.openxmlformats.org/presentationml/2006/main">
  <p:tag name="NUM" val="1"/>
</p:tagLst>
</file>

<file path=ppt/tags/tag106.xml><?xml version="1.0" encoding="utf-8"?>
<p:tagLst xmlns:a="http://schemas.openxmlformats.org/drawingml/2006/main" xmlns:r="http://schemas.openxmlformats.org/officeDocument/2006/relationships" xmlns:p="http://schemas.openxmlformats.org/presentationml/2006/main">
  <p:tag name="NUM" val="2"/>
</p:tagLst>
</file>

<file path=ppt/tags/tag107.xml><?xml version="1.0" encoding="utf-8"?>
<p:tagLst xmlns:a="http://schemas.openxmlformats.org/drawingml/2006/main" xmlns:r="http://schemas.openxmlformats.org/officeDocument/2006/relationships" xmlns:p="http://schemas.openxmlformats.org/presentationml/2006/main">
  <p:tag name="NUM" val="1"/>
</p:tagLst>
</file>

<file path=ppt/tags/tag108.xml><?xml version="1.0" encoding="utf-8"?>
<p:tagLst xmlns:a="http://schemas.openxmlformats.org/drawingml/2006/main" xmlns:r="http://schemas.openxmlformats.org/officeDocument/2006/relationships" xmlns:p="http://schemas.openxmlformats.org/presentationml/2006/main">
  <p:tag name="NUM" val="2"/>
</p:tagLst>
</file>

<file path=ppt/tags/tag109.xml><?xml version="1.0" encoding="utf-8"?>
<p:tagLst xmlns:a="http://schemas.openxmlformats.org/drawingml/2006/main" xmlns:r="http://schemas.openxmlformats.org/officeDocument/2006/relationships" xmlns:p="http://schemas.openxmlformats.org/presentationml/2006/main">
  <p:tag name="NUM" val="1"/>
</p:tagLst>
</file>

<file path=ppt/tags/tag11.xml><?xml version="1.0" encoding="utf-8"?>
<p:tagLst xmlns:a="http://schemas.openxmlformats.org/drawingml/2006/main" xmlns:r="http://schemas.openxmlformats.org/officeDocument/2006/relationships" xmlns:p="http://schemas.openxmlformats.org/presentationml/2006/main">
  <p:tag name="NUM" val="1"/>
</p:tagLst>
</file>

<file path=ppt/tags/tag110.xml><?xml version="1.0" encoding="utf-8"?>
<p:tagLst xmlns:a="http://schemas.openxmlformats.org/drawingml/2006/main" xmlns:r="http://schemas.openxmlformats.org/officeDocument/2006/relationships" xmlns:p="http://schemas.openxmlformats.org/presentationml/2006/main">
  <p:tag name="NUM" val="2"/>
</p:tagLst>
</file>

<file path=ppt/tags/tag111.xml><?xml version="1.0" encoding="utf-8"?>
<p:tagLst xmlns:a="http://schemas.openxmlformats.org/drawingml/2006/main" xmlns:r="http://schemas.openxmlformats.org/officeDocument/2006/relationships" xmlns:p="http://schemas.openxmlformats.org/presentationml/2006/main">
  <p:tag name="NUM" val="1"/>
</p:tagLst>
</file>

<file path=ppt/tags/tag112.xml><?xml version="1.0" encoding="utf-8"?>
<p:tagLst xmlns:a="http://schemas.openxmlformats.org/drawingml/2006/main" xmlns:r="http://schemas.openxmlformats.org/officeDocument/2006/relationships" xmlns:p="http://schemas.openxmlformats.org/presentationml/2006/main">
  <p:tag name="NUM" val="2"/>
</p:tagLst>
</file>

<file path=ppt/tags/tag113.xml><?xml version="1.0" encoding="utf-8"?>
<p:tagLst xmlns:a="http://schemas.openxmlformats.org/drawingml/2006/main" xmlns:r="http://schemas.openxmlformats.org/officeDocument/2006/relationships" xmlns:p="http://schemas.openxmlformats.org/presentationml/2006/main">
  <p:tag name="NUM" val="1"/>
</p:tagLst>
</file>

<file path=ppt/tags/tag114.xml><?xml version="1.0" encoding="utf-8"?>
<p:tagLst xmlns:a="http://schemas.openxmlformats.org/drawingml/2006/main" xmlns:r="http://schemas.openxmlformats.org/officeDocument/2006/relationships" xmlns:p="http://schemas.openxmlformats.org/presentationml/2006/main">
  <p:tag name="NUM" val="2"/>
</p:tagLst>
</file>

<file path=ppt/tags/tag115.xml><?xml version="1.0" encoding="utf-8"?>
<p:tagLst xmlns:a="http://schemas.openxmlformats.org/drawingml/2006/main" xmlns:r="http://schemas.openxmlformats.org/officeDocument/2006/relationships" xmlns:p="http://schemas.openxmlformats.org/presentationml/2006/main">
  <p:tag name="NUM" val="1"/>
</p:tagLst>
</file>

<file path=ppt/tags/tag116.xml><?xml version="1.0" encoding="utf-8"?>
<p:tagLst xmlns:a="http://schemas.openxmlformats.org/drawingml/2006/main" xmlns:r="http://schemas.openxmlformats.org/officeDocument/2006/relationships" xmlns:p="http://schemas.openxmlformats.org/presentationml/2006/main">
  <p:tag name="NUM" val="2"/>
</p:tagLst>
</file>

<file path=ppt/tags/tag117.xml><?xml version="1.0" encoding="utf-8"?>
<p:tagLst xmlns:a="http://schemas.openxmlformats.org/drawingml/2006/main" xmlns:r="http://schemas.openxmlformats.org/officeDocument/2006/relationships" xmlns:p="http://schemas.openxmlformats.org/presentationml/2006/main">
  <p:tag name="NUM" val="1"/>
</p:tagLst>
</file>

<file path=ppt/tags/tag118.xml><?xml version="1.0" encoding="utf-8"?>
<p:tagLst xmlns:a="http://schemas.openxmlformats.org/drawingml/2006/main" xmlns:r="http://schemas.openxmlformats.org/officeDocument/2006/relationships" xmlns:p="http://schemas.openxmlformats.org/presentationml/2006/main">
  <p:tag name="NUM" val="2"/>
</p:tagLst>
</file>

<file path=ppt/tags/tag119.xml><?xml version="1.0" encoding="utf-8"?>
<p:tagLst xmlns:a="http://schemas.openxmlformats.org/drawingml/2006/main" xmlns:r="http://schemas.openxmlformats.org/officeDocument/2006/relationships" xmlns:p="http://schemas.openxmlformats.org/presentationml/2006/main">
  <p:tag name="NUM" val="1"/>
</p:tagLst>
</file>

<file path=ppt/tags/tag12.xml><?xml version="1.0" encoding="utf-8"?>
<p:tagLst xmlns:a="http://schemas.openxmlformats.org/drawingml/2006/main" xmlns:r="http://schemas.openxmlformats.org/officeDocument/2006/relationships" xmlns:p="http://schemas.openxmlformats.org/presentationml/2006/main">
  <p:tag name="NUM" val="2"/>
</p:tagLst>
</file>

<file path=ppt/tags/tag120.xml><?xml version="1.0" encoding="utf-8"?>
<p:tagLst xmlns:a="http://schemas.openxmlformats.org/drawingml/2006/main" xmlns:r="http://schemas.openxmlformats.org/officeDocument/2006/relationships" xmlns:p="http://schemas.openxmlformats.org/presentationml/2006/main">
  <p:tag name="NUM" val="2"/>
</p:tagLst>
</file>

<file path=ppt/tags/tag121.xml><?xml version="1.0" encoding="utf-8"?>
<p:tagLst xmlns:a="http://schemas.openxmlformats.org/drawingml/2006/main" xmlns:r="http://schemas.openxmlformats.org/officeDocument/2006/relationships" xmlns:p="http://schemas.openxmlformats.org/presentationml/2006/main">
  <p:tag name="NUM" val="1"/>
</p:tagLst>
</file>

<file path=ppt/tags/tag122.xml><?xml version="1.0" encoding="utf-8"?>
<p:tagLst xmlns:a="http://schemas.openxmlformats.org/drawingml/2006/main" xmlns:r="http://schemas.openxmlformats.org/officeDocument/2006/relationships" xmlns:p="http://schemas.openxmlformats.org/presentationml/2006/main">
  <p:tag name="NUM" val="2"/>
</p:tagLst>
</file>

<file path=ppt/tags/tag123.xml><?xml version="1.0" encoding="utf-8"?>
<p:tagLst xmlns:a="http://schemas.openxmlformats.org/drawingml/2006/main" xmlns:r="http://schemas.openxmlformats.org/officeDocument/2006/relationships" xmlns:p="http://schemas.openxmlformats.org/presentationml/2006/main">
  <p:tag name="NUM" val="1"/>
</p:tagLst>
</file>

<file path=ppt/tags/tag124.xml><?xml version="1.0" encoding="utf-8"?>
<p:tagLst xmlns:a="http://schemas.openxmlformats.org/drawingml/2006/main" xmlns:r="http://schemas.openxmlformats.org/officeDocument/2006/relationships" xmlns:p="http://schemas.openxmlformats.org/presentationml/2006/main">
  <p:tag name="NUM" val="2"/>
</p:tagLst>
</file>

<file path=ppt/tags/tag125.xml><?xml version="1.0" encoding="utf-8"?>
<p:tagLst xmlns:a="http://schemas.openxmlformats.org/drawingml/2006/main" xmlns:r="http://schemas.openxmlformats.org/officeDocument/2006/relationships" xmlns:p="http://schemas.openxmlformats.org/presentationml/2006/main">
  <p:tag name="NUM" val="1"/>
</p:tagLst>
</file>

<file path=ppt/tags/tag126.xml><?xml version="1.0" encoding="utf-8"?>
<p:tagLst xmlns:a="http://schemas.openxmlformats.org/drawingml/2006/main" xmlns:r="http://schemas.openxmlformats.org/officeDocument/2006/relationships" xmlns:p="http://schemas.openxmlformats.org/presentationml/2006/main">
  <p:tag name="NUM" val="2"/>
</p:tagLst>
</file>

<file path=ppt/tags/tag127.xml><?xml version="1.0" encoding="utf-8"?>
<p:tagLst xmlns:a="http://schemas.openxmlformats.org/drawingml/2006/main" xmlns:r="http://schemas.openxmlformats.org/officeDocument/2006/relationships" xmlns:p="http://schemas.openxmlformats.org/presentationml/2006/main">
  <p:tag name="NUM" val="1"/>
</p:tagLst>
</file>

<file path=ppt/tags/tag128.xml><?xml version="1.0" encoding="utf-8"?>
<p:tagLst xmlns:a="http://schemas.openxmlformats.org/drawingml/2006/main" xmlns:r="http://schemas.openxmlformats.org/officeDocument/2006/relationships" xmlns:p="http://schemas.openxmlformats.org/presentationml/2006/main">
  <p:tag name="NUM" val="2"/>
</p:tagLst>
</file>

<file path=ppt/tags/tag129.xml><?xml version="1.0" encoding="utf-8"?>
<p:tagLst xmlns:a="http://schemas.openxmlformats.org/drawingml/2006/main" xmlns:r="http://schemas.openxmlformats.org/officeDocument/2006/relationships" xmlns:p="http://schemas.openxmlformats.org/presentationml/2006/main">
  <p:tag name="NUM" val="1"/>
</p:tagLst>
</file>

<file path=ppt/tags/tag13.xml><?xml version="1.0" encoding="utf-8"?>
<p:tagLst xmlns:a="http://schemas.openxmlformats.org/drawingml/2006/main" xmlns:r="http://schemas.openxmlformats.org/officeDocument/2006/relationships" xmlns:p="http://schemas.openxmlformats.org/presentationml/2006/main">
  <p:tag name="NUM" val="1"/>
</p:tagLst>
</file>

<file path=ppt/tags/tag130.xml><?xml version="1.0" encoding="utf-8"?>
<p:tagLst xmlns:a="http://schemas.openxmlformats.org/drawingml/2006/main" xmlns:r="http://schemas.openxmlformats.org/officeDocument/2006/relationships" xmlns:p="http://schemas.openxmlformats.org/presentationml/2006/main">
  <p:tag name="NUM" val="2"/>
</p:tagLst>
</file>

<file path=ppt/tags/tag131.xml><?xml version="1.0" encoding="utf-8"?>
<p:tagLst xmlns:a="http://schemas.openxmlformats.org/drawingml/2006/main" xmlns:r="http://schemas.openxmlformats.org/officeDocument/2006/relationships" xmlns:p="http://schemas.openxmlformats.org/presentationml/2006/main">
  <p:tag name="NUM" val="1"/>
</p:tagLst>
</file>

<file path=ppt/tags/tag132.xml><?xml version="1.0" encoding="utf-8"?>
<p:tagLst xmlns:a="http://schemas.openxmlformats.org/drawingml/2006/main" xmlns:r="http://schemas.openxmlformats.org/officeDocument/2006/relationships" xmlns:p="http://schemas.openxmlformats.org/presentationml/2006/main">
  <p:tag name="NUM" val="2"/>
</p:tagLst>
</file>

<file path=ppt/tags/tag133.xml><?xml version="1.0" encoding="utf-8"?>
<p:tagLst xmlns:a="http://schemas.openxmlformats.org/drawingml/2006/main" xmlns:r="http://schemas.openxmlformats.org/officeDocument/2006/relationships" xmlns:p="http://schemas.openxmlformats.org/presentationml/2006/main">
  <p:tag name="NUM" val="1"/>
</p:tagLst>
</file>

<file path=ppt/tags/tag134.xml><?xml version="1.0" encoding="utf-8"?>
<p:tagLst xmlns:a="http://schemas.openxmlformats.org/drawingml/2006/main" xmlns:r="http://schemas.openxmlformats.org/officeDocument/2006/relationships" xmlns:p="http://schemas.openxmlformats.org/presentationml/2006/main">
  <p:tag name="NUM" val="2"/>
</p:tagLst>
</file>

<file path=ppt/tags/tag135.xml><?xml version="1.0" encoding="utf-8"?>
<p:tagLst xmlns:a="http://schemas.openxmlformats.org/drawingml/2006/main" xmlns:r="http://schemas.openxmlformats.org/officeDocument/2006/relationships" xmlns:p="http://schemas.openxmlformats.org/presentationml/2006/main">
  <p:tag name="NUM" val="3"/>
</p:tagLst>
</file>

<file path=ppt/tags/tag14.xml><?xml version="1.0" encoding="utf-8"?>
<p:tagLst xmlns:a="http://schemas.openxmlformats.org/drawingml/2006/main" xmlns:r="http://schemas.openxmlformats.org/officeDocument/2006/relationships" xmlns:p="http://schemas.openxmlformats.org/presentationml/2006/main">
  <p:tag name="NUM" val="2"/>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1"/>
</p:tagLst>
</file>

<file path=ppt/tags/tag18.xml><?xml version="1.0" encoding="utf-8"?>
<p:tagLst xmlns:a="http://schemas.openxmlformats.org/drawingml/2006/main" xmlns:r="http://schemas.openxmlformats.org/officeDocument/2006/relationships" xmlns:p="http://schemas.openxmlformats.org/presentationml/2006/main">
  <p:tag name="NUM" val="2"/>
</p:tagLst>
</file>

<file path=ppt/tags/tag19.xml><?xml version="1.0" encoding="utf-8"?>
<p:tagLst xmlns:a="http://schemas.openxmlformats.org/drawingml/2006/main" xmlns:r="http://schemas.openxmlformats.org/officeDocument/2006/relationships" xmlns:p="http://schemas.openxmlformats.org/presentationml/2006/main">
  <p:tag name="NUM" val="3"/>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4"/>
</p:tagLst>
</file>

<file path=ppt/tags/tag21.xml><?xml version="1.0" encoding="utf-8"?>
<p:tagLst xmlns:a="http://schemas.openxmlformats.org/drawingml/2006/main" xmlns:r="http://schemas.openxmlformats.org/officeDocument/2006/relationships" xmlns:p="http://schemas.openxmlformats.org/presentationml/2006/main">
  <p:tag name="NUM" val="5"/>
</p:tagLst>
</file>

<file path=ppt/tags/tag22.xml><?xml version="1.0" encoding="utf-8"?>
<p:tagLst xmlns:a="http://schemas.openxmlformats.org/drawingml/2006/main" xmlns:r="http://schemas.openxmlformats.org/officeDocument/2006/relationships" xmlns:p="http://schemas.openxmlformats.org/presentationml/2006/main">
  <p:tag name="NUM" val="6"/>
</p:tagLst>
</file>

<file path=ppt/tags/tag23.xml><?xml version="1.0" encoding="utf-8"?>
<p:tagLst xmlns:a="http://schemas.openxmlformats.org/drawingml/2006/main" xmlns:r="http://schemas.openxmlformats.org/officeDocument/2006/relationships" xmlns:p="http://schemas.openxmlformats.org/presentationml/2006/main">
  <p:tag name="NUM" val="7"/>
</p:tagLst>
</file>

<file path=ppt/tags/tag24.xml><?xml version="1.0" encoding="utf-8"?>
<p:tagLst xmlns:a="http://schemas.openxmlformats.org/drawingml/2006/main" xmlns:r="http://schemas.openxmlformats.org/officeDocument/2006/relationships" xmlns:p="http://schemas.openxmlformats.org/presentationml/2006/main">
  <p:tag name="NUM" val="8"/>
</p:tagLst>
</file>

<file path=ppt/tags/tag25.xml><?xml version="1.0" encoding="utf-8"?>
<p:tagLst xmlns:a="http://schemas.openxmlformats.org/drawingml/2006/main" xmlns:r="http://schemas.openxmlformats.org/officeDocument/2006/relationships" xmlns:p="http://schemas.openxmlformats.org/presentationml/2006/main">
  <p:tag name="NUM" val="1"/>
</p:tagLst>
</file>

<file path=ppt/tags/tag26.xml><?xml version="1.0" encoding="utf-8"?>
<p:tagLst xmlns:a="http://schemas.openxmlformats.org/drawingml/2006/main" xmlns:r="http://schemas.openxmlformats.org/officeDocument/2006/relationships" xmlns:p="http://schemas.openxmlformats.org/presentationml/2006/main">
  <p:tag name="NUM" val="2"/>
</p:tagLst>
</file>

<file path=ppt/tags/tag27.xml><?xml version="1.0" encoding="utf-8"?>
<p:tagLst xmlns:a="http://schemas.openxmlformats.org/drawingml/2006/main" xmlns:r="http://schemas.openxmlformats.org/officeDocument/2006/relationships" xmlns:p="http://schemas.openxmlformats.org/presentationml/2006/main">
  <p:tag name="NUM" val="1"/>
</p:tagLst>
</file>

<file path=ppt/tags/tag28.xml><?xml version="1.0" encoding="utf-8"?>
<p:tagLst xmlns:a="http://schemas.openxmlformats.org/drawingml/2006/main" xmlns:r="http://schemas.openxmlformats.org/officeDocument/2006/relationships" xmlns:p="http://schemas.openxmlformats.org/presentationml/2006/main">
  <p:tag name="NUM" val="2"/>
</p:tagLst>
</file>

<file path=ppt/tags/tag29.xml><?xml version="1.0" encoding="utf-8"?>
<p:tagLst xmlns:a="http://schemas.openxmlformats.org/drawingml/2006/main" xmlns:r="http://schemas.openxmlformats.org/officeDocument/2006/relationships" xmlns:p="http://schemas.openxmlformats.org/presentationml/2006/main">
  <p:tag name="NUM" val="3"/>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1"/>
</p:tagLst>
</file>

<file path=ppt/tags/tag31.xml><?xml version="1.0" encoding="utf-8"?>
<p:tagLst xmlns:a="http://schemas.openxmlformats.org/drawingml/2006/main" xmlns:r="http://schemas.openxmlformats.org/officeDocument/2006/relationships" xmlns:p="http://schemas.openxmlformats.org/presentationml/2006/main">
  <p:tag name="NUM" val="2"/>
</p:tagLst>
</file>

<file path=ppt/tags/tag32.xml><?xml version="1.0" encoding="utf-8"?>
<p:tagLst xmlns:a="http://schemas.openxmlformats.org/drawingml/2006/main" xmlns:r="http://schemas.openxmlformats.org/officeDocument/2006/relationships" xmlns:p="http://schemas.openxmlformats.org/presentationml/2006/main">
  <p:tag name="NUM" val="1"/>
</p:tagLst>
</file>

<file path=ppt/tags/tag33.xml><?xml version="1.0" encoding="utf-8"?>
<p:tagLst xmlns:a="http://schemas.openxmlformats.org/drawingml/2006/main" xmlns:r="http://schemas.openxmlformats.org/officeDocument/2006/relationships" xmlns:p="http://schemas.openxmlformats.org/presentationml/2006/main">
  <p:tag name="NUM" val="2"/>
</p:tagLst>
</file>

<file path=ppt/tags/tag34.xml><?xml version="1.0" encoding="utf-8"?>
<p:tagLst xmlns:a="http://schemas.openxmlformats.org/drawingml/2006/main" xmlns:r="http://schemas.openxmlformats.org/officeDocument/2006/relationships" xmlns:p="http://schemas.openxmlformats.org/presentationml/2006/main">
  <p:tag name="NUM" val="3"/>
</p:tagLst>
</file>

<file path=ppt/tags/tag35.xml><?xml version="1.0" encoding="utf-8"?>
<p:tagLst xmlns:a="http://schemas.openxmlformats.org/drawingml/2006/main" xmlns:r="http://schemas.openxmlformats.org/officeDocument/2006/relationships" xmlns:p="http://schemas.openxmlformats.org/presentationml/2006/main">
  <p:tag name="NUM" val="4"/>
</p:tagLst>
</file>

<file path=ppt/tags/tag36.xml><?xml version="1.0" encoding="utf-8"?>
<p:tagLst xmlns:a="http://schemas.openxmlformats.org/drawingml/2006/main" xmlns:r="http://schemas.openxmlformats.org/officeDocument/2006/relationships" xmlns:p="http://schemas.openxmlformats.org/presentationml/2006/main">
  <p:tag name="NUM" val="1"/>
</p:tagLst>
</file>

<file path=ppt/tags/tag37.xml><?xml version="1.0" encoding="utf-8"?>
<p:tagLst xmlns:a="http://schemas.openxmlformats.org/drawingml/2006/main" xmlns:r="http://schemas.openxmlformats.org/officeDocument/2006/relationships" xmlns:p="http://schemas.openxmlformats.org/presentationml/2006/main">
  <p:tag name="NUM" val="2"/>
</p:tagLst>
</file>

<file path=ppt/tags/tag38.xml><?xml version="1.0" encoding="utf-8"?>
<p:tagLst xmlns:a="http://schemas.openxmlformats.org/drawingml/2006/main" xmlns:r="http://schemas.openxmlformats.org/officeDocument/2006/relationships" xmlns:p="http://schemas.openxmlformats.org/presentationml/2006/main">
  <p:tag name="NUM" val="1"/>
</p:tagLst>
</file>

<file path=ppt/tags/tag39.xml><?xml version="1.0" encoding="utf-8"?>
<p:tagLst xmlns:a="http://schemas.openxmlformats.org/drawingml/2006/main" xmlns:r="http://schemas.openxmlformats.org/officeDocument/2006/relationships" xmlns:p="http://schemas.openxmlformats.org/presentationml/2006/main">
  <p:tag name="NUM" val="2"/>
</p:tagLst>
</file>

<file path=ppt/tags/tag4.xml><?xml version="1.0" encoding="utf-8"?>
<p:tagLst xmlns:a="http://schemas.openxmlformats.org/drawingml/2006/main" xmlns:r="http://schemas.openxmlformats.org/officeDocument/2006/relationships" xmlns:p="http://schemas.openxmlformats.org/presentationml/2006/main">
  <p:tag name="NUM" val="1"/>
</p:tagLst>
</file>

<file path=ppt/tags/tag40.xml><?xml version="1.0" encoding="utf-8"?>
<p:tagLst xmlns:a="http://schemas.openxmlformats.org/drawingml/2006/main" xmlns:r="http://schemas.openxmlformats.org/officeDocument/2006/relationships" xmlns:p="http://schemas.openxmlformats.org/presentationml/2006/main">
  <p:tag name="NUM" val="3"/>
</p:tagLst>
</file>

<file path=ppt/tags/tag41.xml><?xml version="1.0" encoding="utf-8"?>
<p:tagLst xmlns:a="http://schemas.openxmlformats.org/drawingml/2006/main" xmlns:r="http://schemas.openxmlformats.org/officeDocument/2006/relationships" xmlns:p="http://schemas.openxmlformats.org/presentationml/2006/main">
  <p:tag name="NUM" val="1"/>
</p:tagLst>
</file>

<file path=ppt/tags/tag42.xml><?xml version="1.0" encoding="utf-8"?>
<p:tagLst xmlns:a="http://schemas.openxmlformats.org/drawingml/2006/main" xmlns:r="http://schemas.openxmlformats.org/officeDocument/2006/relationships" xmlns:p="http://schemas.openxmlformats.org/presentationml/2006/main">
  <p:tag name="NUM" val="2"/>
</p:tagLst>
</file>

<file path=ppt/tags/tag43.xml><?xml version="1.0" encoding="utf-8"?>
<p:tagLst xmlns:a="http://schemas.openxmlformats.org/drawingml/2006/main" xmlns:r="http://schemas.openxmlformats.org/officeDocument/2006/relationships" xmlns:p="http://schemas.openxmlformats.org/presentationml/2006/main">
  <p:tag name="NUM" val="1"/>
</p:tagLst>
</file>

<file path=ppt/tags/tag44.xml><?xml version="1.0" encoding="utf-8"?>
<p:tagLst xmlns:a="http://schemas.openxmlformats.org/drawingml/2006/main" xmlns:r="http://schemas.openxmlformats.org/officeDocument/2006/relationships" xmlns:p="http://schemas.openxmlformats.org/presentationml/2006/main">
  <p:tag name="NUM" val="2"/>
</p:tagLst>
</file>

<file path=ppt/tags/tag45.xml><?xml version="1.0" encoding="utf-8"?>
<p:tagLst xmlns:a="http://schemas.openxmlformats.org/drawingml/2006/main" xmlns:r="http://schemas.openxmlformats.org/officeDocument/2006/relationships" xmlns:p="http://schemas.openxmlformats.org/presentationml/2006/main">
  <p:tag name="NUM" val="1"/>
</p:tagLst>
</file>

<file path=ppt/tags/tag46.xml><?xml version="1.0" encoding="utf-8"?>
<p:tagLst xmlns:a="http://schemas.openxmlformats.org/drawingml/2006/main" xmlns:r="http://schemas.openxmlformats.org/officeDocument/2006/relationships" xmlns:p="http://schemas.openxmlformats.org/presentationml/2006/main">
  <p:tag name="NUM" val="2"/>
</p:tagLst>
</file>

<file path=ppt/tags/tag47.xml><?xml version="1.0" encoding="utf-8"?>
<p:tagLst xmlns:a="http://schemas.openxmlformats.org/drawingml/2006/main" xmlns:r="http://schemas.openxmlformats.org/officeDocument/2006/relationships" xmlns:p="http://schemas.openxmlformats.org/presentationml/2006/main">
  <p:tag name="NUM" val="1"/>
</p:tagLst>
</file>

<file path=ppt/tags/tag48.xml><?xml version="1.0" encoding="utf-8"?>
<p:tagLst xmlns:a="http://schemas.openxmlformats.org/drawingml/2006/main" xmlns:r="http://schemas.openxmlformats.org/officeDocument/2006/relationships" xmlns:p="http://schemas.openxmlformats.org/presentationml/2006/main">
  <p:tag name="NUM" val="2"/>
</p:tagLst>
</file>

<file path=ppt/tags/tag49.xml><?xml version="1.0" encoding="utf-8"?>
<p:tagLst xmlns:a="http://schemas.openxmlformats.org/drawingml/2006/main" xmlns:r="http://schemas.openxmlformats.org/officeDocument/2006/relationships" xmlns:p="http://schemas.openxmlformats.org/presentationml/2006/main">
  <p:tag name="NUM" val="1"/>
</p:tagLst>
</file>

<file path=ppt/tags/tag5.xml><?xml version="1.0" encoding="utf-8"?>
<p:tagLst xmlns:a="http://schemas.openxmlformats.org/drawingml/2006/main" xmlns:r="http://schemas.openxmlformats.org/officeDocument/2006/relationships" xmlns:p="http://schemas.openxmlformats.org/presentationml/2006/main">
  <p:tag name="NUM" val="2"/>
</p:tagLst>
</file>

<file path=ppt/tags/tag50.xml><?xml version="1.0" encoding="utf-8"?>
<p:tagLst xmlns:a="http://schemas.openxmlformats.org/drawingml/2006/main" xmlns:r="http://schemas.openxmlformats.org/officeDocument/2006/relationships" xmlns:p="http://schemas.openxmlformats.org/presentationml/2006/main">
  <p:tag name="NUM" val="2"/>
</p:tagLst>
</file>

<file path=ppt/tags/tag51.xml><?xml version="1.0" encoding="utf-8"?>
<p:tagLst xmlns:a="http://schemas.openxmlformats.org/drawingml/2006/main" xmlns:r="http://schemas.openxmlformats.org/officeDocument/2006/relationships" xmlns:p="http://schemas.openxmlformats.org/presentationml/2006/main">
  <p:tag name="NUM" val="1"/>
</p:tagLst>
</file>

<file path=ppt/tags/tag52.xml><?xml version="1.0" encoding="utf-8"?>
<p:tagLst xmlns:a="http://schemas.openxmlformats.org/drawingml/2006/main" xmlns:r="http://schemas.openxmlformats.org/officeDocument/2006/relationships" xmlns:p="http://schemas.openxmlformats.org/presentationml/2006/main">
  <p:tag name="NUM" val="2"/>
</p:tagLst>
</file>

<file path=ppt/tags/tag53.xml><?xml version="1.0" encoding="utf-8"?>
<p:tagLst xmlns:a="http://schemas.openxmlformats.org/drawingml/2006/main" xmlns:r="http://schemas.openxmlformats.org/officeDocument/2006/relationships" xmlns:p="http://schemas.openxmlformats.org/presentationml/2006/main">
  <p:tag name="NUM" val="1"/>
</p:tagLst>
</file>

<file path=ppt/tags/tag54.xml><?xml version="1.0" encoding="utf-8"?>
<p:tagLst xmlns:a="http://schemas.openxmlformats.org/drawingml/2006/main" xmlns:r="http://schemas.openxmlformats.org/officeDocument/2006/relationships" xmlns:p="http://schemas.openxmlformats.org/presentationml/2006/main">
  <p:tag name="NUM" val="2"/>
</p:tagLst>
</file>

<file path=ppt/tags/tag55.xml><?xml version="1.0" encoding="utf-8"?>
<p:tagLst xmlns:a="http://schemas.openxmlformats.org/drawingml/2006/main" xmlns:r="http://schemas.openxmlformats.org/officeDocument/2006/relationships" xmlns:p="http://schemas.openxmlformats.org/presentationml/2006/main">
  <p:tag name="NUM" val="1"/>
</p:tagLst>
</file>

<file path=ppt/tags/tag56.xml><?xml version="1.0" encoding="utf-8"?>
<p:tagLst xmlns:a="http://schemas.openxmlformats.org/drawingml/2006/main" xmlns:r="http://schemas.openxmlformats.org/officeDocument/2006/relationships" xmlns:p="http://schemas.openxmlformats.org/presentationml/2006/main">
  <p:tag name="NUM" val="2"/>
</p:tagLst>
</file>

<file path=ppt/tags/tag57.xml><?xml version="1.0" encoding="utf-8"?>
<p:tagLst xmlns:a="http://schemas.openxmlformats.org/drawingml/2006/main" xmlns:r="http://schemas.openxmlformats.org/officeDocument/2006/relationships" xmlns:p="http://schemas.openxmlformats.org/presentationml/2006/main">
  <p:tag name="NUM" val="3"/>
</p:tagLst>
</file>

<file path=ppt/tags/tag58.xml><?xml version="1.0" encoding="utf-8"?>
<p:tagLst xmlns:a="http://schemas.openxmlformats.org/drawingml/2006/main" xmlns:r="http://schemas.openxmlformats.org/officeDocument/2006/relationships" xmlns:p="http://schemas.openxmlformats.org/presentationml/2006/main">
  <p:tag name="NUM" val="1"/>
</p:tagLst>
</file>

<file path=ppt/tags/tag59.xml><?xml version="1.0" encoding="utf-8"?>
<p:tagLst xmlns:a="http://schemas.openxmlformats.org/drawingml/2006/main" xmlns:r="http://schemas.openxmlformats.org/officeDocument/2006/relationships" xmlns:p="http://schemas.openxmlformats.org/presentationml/2006/main">
  <p:tag name="NUM" val="2"/>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60.xml><?xml version="1.0" encoding="utf-8"?>
<p:tagLst xmlns:a="http://schemas.openxmlformats.org/drawingml/2006/main" xmlns:r="http://schemas.openxmlformats.org/officeDocument/2006/relationships" xmlns:p="http://schemas.openxmlformats.org/presentationml/2006/main">
  <p:tag name="NUM" val="3"/>
</p:tagLst>
</file>

<file path=ppt/tags/tag61.xml><?xml version="1.0" encoding="utf-8"?>
<p:tagLst xmlns:a="http://schemas.openxmlformats.org/drawingml/2006/main" xmlns:r="http://schemas.openxmlformats.org/officeDocument/2006/relationships" xmlns:p="http://schemas.openxmlformats.org/presentationml/2006/main">
  <p:tag name="NUM" val="4"/>
</p:tagLst>
</file>

<file path=ppt/tags/tag62.xml><?xml version="1.0" encoding="utf-8"?>
<p:tagLst xmlns:a="http://schemas.openxmlformats.org/drawingml/2006/main" xmlns:r="http://schemas.openxmlformats.org/officeDocument/2006/relationships" xmlns:p="http://schemas.openxmlformats.org/presentationml/2006/main">
  <p:tag name="NUM" val="5"/>
</p:tagLst>
</file>

<file path=ppt/tags/tag63.xml><?xml version="1.0" encoding="utf-8"?>
<p:tagLst xmlns:a="http://schemas.openxmlformats.org/drawingml/2006/main" xmlns:r="http://schemas.openxmlformats.org/officeDocument/2006/relationships" xmlns:p="http://schemas.openxmlformats.org/presentationml/2006/main">
  <p:tag name="NUM" val="6"/>
</p:tagLst>
</file>

<file path=ppt/tags/tag64.xml><?xml version="1.0" encoding="utf-8"?>
<p:tagLst xmlns:a="http://schemas.openxmlformats.org/drawingml/2006/main" xmlns:r="http://schemas.openxmlformats.org/officeDocument/2006/relationships" xmlns:p="http://schemas.openxmlformats.org/presentationml/2006/main">
  <p:tag name="NUM" val="7"/>
</p:tagLst>
</file>

<file path=ppt/tags/tag65.xml><?xml version="1.0" encoding="utf-8"?>
<p:tagLst xmlns:a="http://schemas.openxmlformats.org/drawingml/2006/main" xmlns:r="http://schemas.openxmlformats.org/officeDocument/2006/relationships" xmlns:p="http://schemas.openxmlformats.org/presentationml/2006/main">
  <p:tag name="NUM" val="1"/>
</p:tagLst>
</file>

<file path=ppt/tags/tag66.xml><?xml version="1.0" encoding="utf-8"?>
<p:tagLst xmlns:a="http://schemas.openxmlformats.org/drawingml/2006/main" xmlns:r="http://schemas.openxmlformats.org/officeDocument/2006/relationships" xmlns:p="http://schemas.openxmlformats.org/presentationml/2006/main">
  <p:tag name="NUM" val="2"/>
</p:tagLst>
</file>

<file path=ppt/tags/tag67.xml><?xml version="1.0" encoding="utf-8"?>
<p:tagLst xmlns:a="http://schemas.openxmlformats.org/drawingml/2006/main" xmlns:r="http://schemas.openxmlformats.org/officeDocument/2006/relationships" xmlns:p="http://schemas.openxmlformats.org/presentationml/2006/main">
  <p:tag name="NUM" val="1"/>
</p:tagLst>
</file>

<file path=ppt/tags/tag68.xml><?xml version="1.0" encoding="utf-8"?>
<p:tagLst xmlns:a="http://schemas.openxmlformats.org/drawingml/2006/main" xmlns:r="http://schemas.openxmlformats.org/officeDocument/2006/relationships" xmlns:p="http://schemas.openxmlformats.org/presentationml/2006/main">
  <p:tag name="NUM" val="2"/>
</p:tagLst>
</file>

<file path=ppt/tags/tag69.xml><?xml version="1.0" encoding="utf-8"?>
<p:tagLst xmlns:a="http://schemas.openxmlformats.org/drawingml/2006/main" xmlns:r="http://schemas.openxmlformats.org/officeDocument/2006/relationships" xmlns:p="http://schemas.openxmlformats.org/presentationml/2006/main">
  <p:tag name="NUM" val="1"/>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70.xml><?xml version="1.0" encoding="utf-8"?>
<p:tagLst xmlns:a="http://schemas.openxmlformats.org/drawingml/2006/main" xmlns:r="http://schemas.openxmlformats.org/officeDocument/2006/relationships" xmlns:p="http://schemas.openxmlformats.org/presentationml/2006/main">
  <p:tag name="NUM" val="2"/>
</p:tagLst>
</file>

<file path=ppt/tags/tag71.xml><?xml version="1.0" encoding="utf-8"?>
<p:tagLst xmlns:a="http://schemas.openxmlformats.org/drawingml/2006/main" xmlns:r="http://schemas.openxmlformats.org/officeDocument/2006/relationships" xmlns:p="http://schemas.openxmlformats.org/presentationml/2006/main">
  <p:tag name="NUM" val="1"/>
</p:tagLst>
</file>

<file path=ppt/tags/tag72.xml><?xml version="1.0" encoding="utf-8"?>
<p:tagLst xmlns:a="http://schemas.openxmlformats.org/drawingml/2006/main" xmlns:r="http://schemas.openxmlformats.org/officeDocument/2006/relationships" xmlns:p="http://schemas.openxmlformats.org/presentationml/2006/main">
  <p:tag name="NUM" val="2"/>
</p:tagLst>
</file>

<file path=ppt/tags/tag73.xml><?xml version="1.0" encoding="utf-8"?>
<p:tagLst xmlns:a="http://schemas.openxmlformats.org/drawingml/2006/main" xmlns:r="http://schemas.openxmlformats.org/officeDocument/2006/relationships" xmlns:p="http://schemas.openxmlformats.org/presentationml/2006/main">
  <p:tag name="NUM" val="1"/>
</p:tagLst>
</file>

<file path=ppt/tags/tag74.xml><?xml version="1.0" encoding="utf-8"?>
<p:tagLst xmlns:a="http://schemas.openxmlformats.org/drawingml/2006/main" xmlns:r="http://schemas.openxmlformats.org/officeDocument/2006/relationships" xmlns:p="http://schemas.openxmlformats.org/presentationml/2006/main">
  <p:tag name="NUM" val="2"/>
</p:tagLst>
</file>

<file path=ppt/tags/tag75.xml><?xml version="1.0" encoding="utf-8"?>
<p:tagLst xmlns:a="http://schemas.openxmlformats.org/drawingml/2006/main" xmlns:r="http://schemas.openxmlformats.org/officeDocument/2006/relationships" xmlns:p="http://schemas.openxmlformats.org/presentationml/2006/main">
  <p:tag name="NUM" val="1"/>
</p:tagLst>
</file>

<file path=ppt/tags/tag76.xml><?xml version="1.0" encoding="utf-8"?>
<p:tagLst xmlns:a="http://schemas.openxmlformats.org/drawingml/2006/main" xmlns:r="http://schemas.openxmlformats.org/officeDocument/2006/relationships" xmlns:p="http://schemas.openxmlformats.org/presentationml/2006/main">
  <p:tag name="NUM" val="2"/>
</p:tagLst>
</file>

<file path=ppt/tags/tag77.xml><?xml version="1.0" encoding="utf-8"?>
<p:tagLst xmlns:a="http://schemas.openxmlformats.org/drawingml/2006/main" xmlns:r="http://schemas.openxmlformats.org/officeDocument/2006/relationships" xmlns:p="http://schemas.openxmlformats.org/presentationml/2006/main">
  <p:tag name="NUM" val="1"/>
</p:tagLst>
</file>

<file path=ppt/tags/tag78.xml><?xml version="1.0" encoding="utf-8"?>
<p:tagLst xmlns:a="http://schemas.openxmlformats.org/drawingml/2006/main" xmlns:r="http://schemas.openxmlformats.org/officeDocument/2006/relationships" xmlns:p="http://schemas.openxmlformats.org/presentationml/2006/main">
  <p:tag name="NUM" val="2"/>
</p:tagLst>
</file>

<file path=ppt/tags/tag79.xml><?xml version="1.0" encoding="utf-8"?>
<p:tagLst xmlns:a="http://schemas.openxmlformats.org/drawingml/2006/main" xmlns:r="http://schemas.openxmlformats.org/officeDocument/2006/relationships" xmlns:p="http://schemas.openxmlformats.org/presentationml/2006/main">
  <p:tag name="NUM" val="1"/>
</p:tagLst>
</file>

<file path=ppt/tags/tag8.xml><?xml version="1.0" encoding="utf-8"?>
<p:tagLst xmlns:a="http://schemas.openxmlformats.org/drawingml/2006/main" xmlns:r="http://schemas.openxmlformats.org/officeDocument/2006/relationships" xmlns:p="http://schemas.openxmlformats.org/presentationml/2006/main">
  <p:tag name="NUM" val="1"/>
</p:tagLst>
</file>

<file path=ppt/tags/tag80.xml><?xml version="1.0" encoding="utf-8"?>
<p:tagLst xmlns:a="http://schemas.openxmlformats.org/drawingml/2006/main" xmlns:r="http://schemas.openxmlformats.org/officeDocument/2006/relationships" xmlns:p="http://schemas.openxmlformats.org/presentationml/2006/main">
  <p:tag name="NUM" val="2"/>
</p:tagLst>
</file>

<file path=ppt/tags/tag81.xml><?xml version="1.0" encoding="utf-8"?>
<p:tagLst xmlns:a="http://schemas.openxmlformats.org/drawingml/2006/main" xmlns:r="http://schemas.openxmlformats.org/officeDocument/2006/relationships" xmlns:p="http://schemas.openxmlformats.org/presentationml/2006/main">
  <p:tag name="NUM" val="1"/>
</p:tagLst>
</file>

<file path=ppt/tags/tag82.xml><?xml version="1.0" encoding="utf-8"?>
<p:tagLst xmlns:a="http://schemas.openxmlformats.org/drawingml/2006/main" xmlns:r="http://schemas.openxmlformats.org/officeDocument/2006/relationships" xmlns:p="http://schemas.openxmlformats.org/presentationml/2006/main">
  <p:tag name="NUM" val="2"/>
</p:tagLst>
</file>

<file path=ppt/tags/tag83.xml><?xml version="1.0" encoding="utf-8"?>
<p:tagLst xmlns:a="http://schemas.openxmlformats.org/drawingml/2006/main" xmlns:r="http://schemas.openxmlformats.org/officeDocument/2006/relationships" xmlns:p="http://schemas.openxmlformats.org/presentationml/2006/main">
  <p:tag name="NUM" val="1"/>
</p:tagLst>
</file>

<file path=ppt/tags/tag84.xml><?xml version="1.0" encoding="utf-8"?>
<p:tagLst xmlns:a="http://schemas.openxmlformats.org/drawingml/2006/main" xmlns:r="http://schemas.openxmlformats.org/officeDocument/2006/relationships" xmlns:p="http://schemas.openxmlformats.org/presentationml/2006/main">
  <p:tag name="NUM" val="2"/>
</p:tagLst>
</file>

<file path=ppt/tags/tag85.xml><?xml version="1.0" encoding="utf-8"?>
<p:tagLst xmlns:a="http://schemas.openxmlformats.org/drawingml/2006/main" xmlns:r="http://schemas.openxmlformats.org/officeDocument/2006/relationships" xmlns:p="http://schemas.openxmlformats.org/presentationml/2006/main">
  <p:tag name="NUM" val="1"/>
</p:tagLst>
</file>

<file path=ppt/tags/tag86.xml><?xml version="1.0" encoding="utf-8"?>
<p:tagLst xmlns:a="http://schemas.openxmlformats.org/drawingml/2006/main" xmlns:r="http://schemas.openxmlformats.org/officeDocument/2006/relationships" xmlns:p="http://schemas.openxmlformats.org/presentationml/2006/main">
  <p:tag name="NUM" val="2"/>
</p:tagLst>
</file>

<file path=ppt/tags/tag87.xml><?xml version="1.0" encoding="utf-8"?>
<p:tagLst xmlns:a="http://schemas.openxmlformats.org/drawingml/2006/main" xmlns:r="http://schemas.openxmlformats.org/officeDocument/2006/relationships" xmlns:p="http://schemas.openxmlformats.org/presentationml/2006/main">
  <p:tag name="NUM" val="1"/>
</p:tagLst>
</file>

<file path=ppt/tags/tag88.xml><?xml version="1.0" encoding="utf-8"?>
<p:tagLst xmlns:a="http://schemas.openxmlformats.org/drawingml/2006/main" xmlns:r="http://schemas.openxmlformats.org/officeDocument/2006/relationships" xmlns:p="http://schemas.openxmlformats.org/presentationml/2006/main">
  <p:tag name="NUM" val="2"/>
</p:tagLst>
</file>

<file path=ppt/tags/tag89.xml><?xml version="1.0" encoding="utf-8"?>
<p:tagLst xmlns:a="http://schemas.openxmlformats.org/drawingml/2006/main" xmlns:r="http://schemas.openxmlformats.org/officeDocument/2006/relationships" xmlns:p="http://schemas.openxmlformats.org/presentationml/2006/main">
  <p:tag name="NUM" val="1"/>
</p:tagLst>
</file>

<file path=ppt/tags/tag9.xml><?xml version="1.0" encoding="utf-8"?>
<p:tagLst xmlns:a="http://schemas.openxmlformats.org/drawingml/2006/main" xmlns:r="http://schemas.openxmlformats.org/officeDocument/2006/relationships" xmlns:p="http://schemas.openxmlformats.org/presentationml/2006/main">
  <p:tag name="NUM" val="2"/>
</p:tagLst>
</file>

<file path=ppt/tags/tag90.xml><?xml version="1.0" encoding="utf-8"?>
<p:tagLst xmlns:a="http://schemas.openxmlformats.org/drawingml/2006/main" xmlns:r="http://schemas.openxmlformats.org/officeDocument/2006/relationships" xmlns:p="http://schemas.openxmlformats.org/presentationml/2006/main">
  <p:tag name="NUM" val="2"/>
</p:tagLst>
</file>

<file path=ppt/tags/tag91.xml><?xml version="1.0" encoding="utf-8"?>
<p:tagLst xmlns:a="http://schemas.openxmlformats.org/drawingml/2006/main" xmlns:r="http://schemas.openxmlformats.org/officeDocument/2006/relationships" xmlns:p="http://schemas.openxmlformats.org/presentationml/2006/main">
  <p:tag name="NUM" val="1"/>
</p:tagLst>
</file>

<file path=ppt/tags/tag92.xml><?xml version="1.0" encoding="utf-8"?>
<p:tagLst xmlns:a="http://schemas.openxmlformats.org/drawingml/2006/main" xmlns:r="http://schemas.openxmlformats.org/officeDocument/2006/relationships" xmlns:p="http://schemas.openxmlformats.org/presentationml/2006/main">
  <p:tag name="NUM" val="2"/>
</p:tagLst>
</file>

<file path=ppt/tags/tag93.xml><?xml version="1.0" encoding="utf-8"?>
<p:tagLst xmlns:a="http://schemas.openxmlformats.org/drawingml/2006/main" xmlns:r="http://schemas.openxmlformats.org/officeDocument/2006/relationships" xmlns:p="http://schemas.openxmlformats.org/presentationml/2006/main">
  <p:tag name="NUM" val="1"/>
</p:tagLst>
</file>

<file path=ppt/tags/tag94.xml><?xml version="1.0" encoding="utf-8"?>
<p:tagLst xmlns:a="http://schemas.openxmlformats.org/drawingml/2006/main" xmlns:r="http://schemas.openxmlformats.org/officeDocument/2006/relationships" xmlns:p="http://schemas.openxmlformats.org/presentationml/2006/main">
  <p:tag name="NUM" val="2"/>
</p:tagLst>
</file>

<file path=ppt/tags/tag95.xml><?xml version="1.0" encoding="utf-8"?>
<p:tagLst xmlns:a="http://schemas.openxmlformats.org/drawingml/2006/main" xmlns:r="http://schemas.openxmlformats.org/officeDocument/2006/relationships" xmlns:p="http://schemas.openxmlformats.org/presentationml/2006/main">
  <p:tag name="NUM" val="1"/>
</p:tagLst>
</file>

<file path=ppt/tags/tag96.xml><?xml version="1.0" encoding="utf-8"?>
<p:tagLst xmlns:a="http://schemas.openxmlformats.org/drawingml/2006/main" xmlns:r="http://schemas.openxmlformats.org/officeDocument/2006/relationships" xmlns:p="http://schemas.openxmlformats.org/presentationml/2006/main">
  <p:tag name="NUM" val="2"/>
</p:tagLst>
</file>

<file path=ppt/tags/tag97.xml><?xml version="1.0" encoding="utf-8"?>
<p:tagLst xmlns:a="http://schemas.openxmlformats.org/drawingml/2006/main" xmlns:r="http://schemas.openxmlformats.org/officeDocument/2006/relationships" xmlns:p="http://schemas.openxmlformats.org/presentationml/2006/main">
  <p:tag name="NUM" val="1"/>
</p:tagLst>
</file>

<file path=ppt/tags/tag98.xml><?xml version="1.0" encoding="utf-8"?>
<p:tagLst xmlns:a="http://schemas.openxmlformats.org/drawingml/2006/main" xmlns:r="http://schemas.openxmlformats.org/officeDocument/2006/relationships" xmlns:p="http://schemas.openxmlformats.org/presentationml/2006/main">
  <p:tag name="NUM" val="2"/>
</p:tagLst>
</file>

<file path=ppt/tags/tag99.xml><?xml version="1.0" encoding="utf-8"?>
<p:tagLst xmlns:a="http://schemas.openxmlformats.org/drawingml/2006/main" xmlns:r="http://schemas.openxmlformats.org/officeDocument/2006/relationships" xmlns:p="http://schemas.openxmlformats.org/presentationml/2006/main">
  <p:tag name="NUM" val="1"/>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1140</TotalTime>
  <Words>3557</Words>
  <Application>Microsoft Office PowerPoint</Application>
  <PresentationFormat>Affichage à l'écran (4:3)</PresentationFormat>
  <Paragraphs>318</Paragraphs>
  <Slides>58</Slides>
  <Notes>0</Notes>
  <HiddenSlides>0</HiddenSlides>
  <MMClips>0</MMClips>
  <ScaleCrop>false</ScaleCrop>
  <HeadingPairs>
    <vt:vector size="4" baseType="variant">
      <vt:variant>
        <vt:lpstr>Thème</vt:lpstr>
      </vt:variant>
      <vt:variant>
        <vt:i4>1</vt:i4>
      </vt:variant>
      <vt:variant>
        <vt:lpstr>Titres des diapositives</vt:lpstr>
      </vt:variant>
      <vt:variant>
        <vt:i4>58</vt:i4>
      </vt:variant>
    </vt:vector>
  </HeadingPairs>
  <TitlesOfParts>
    <vt:vector size="59" baseType="lpstr">
      <vt:lpstr>Thème Office</vt:lpstr>
      <vt:lpstr>Mesures préventives covid 19</vt:lpstr>
      <vt:lpstr>Le coronavirus</vt:lpstr>
      <vt:lpstr>Le covid 19</vt:lpstr>
      <vt:lpstr>Dans les faits</vt:lpstr>
      <vt:lpstr>Les symptômes</vt:lpstr>
      <vt:lpstr>La prévalence</vt:lpstr>
      <vt:lpstr>Covid par régions</vt:lpstr>
      <vt:lpstr>Répartition des cas confirmés par groupe d’âge</vt:lpstr>
      <vt:lpstr>Le positionnement de l’UQAM</vt:lpstr>
      <vt:lpstr>Diapositive 10</vt:lpstr>
      <vt:lpstr>La première étude sérologique au Québec (INESS et Héma-Québec)</vt:lpstr>
      <vt:lpstr>Diapositive 12</vt:lpstr>
      <vt:lpstr>Le virus reste actif</vt:lpstr>
      <vt:lpstr>Les mesures préventives</vt:lpstr>
      <vt:lpstr>Avant tout, on doit s’assurer</vt:lpstr>
      <vt:lpstr>De la répétition</vt:lpstr>
      <vt:lpstr>Responsabiliser nos étudiants</vt:lpstr>
      <vt:lpstr>Salle de conditionnement physique</vt:lpstr>
      <vt:lpstr>Les bioaérosols</vt:lpstr>
      <vt:lpstr>L’air conditionnée</vt:lpstr>
      <vt:lpstr>La charge virale</vt:lpstr>
      <vt:lpstr>À l’UQAM</vt:lpstr>
      <vt:lpstr>Comment instaurer des mesures de protection réalistes et durables</vt:lpstr>
      <vt:lpstr>Proposition de protocoles</vt:lpstr>
      <vt:lpstr>En marge du département</vt:lpstr>
      <vt:lpstr>Pourquoi imposer un sens?</vt:lpstr>
      <vt:lpstr>Autres mesures</vt:lpstr>
      <vt:lpstr>Pour nos salles de classes</vt:lpstr>
      <vt:lpstr>Donc</vt:lpstr>
      <vt:lpstr>Création de bulles</vt:lpstr>
      <vt:lpstr>La bulle</vt:lpstr>
      <vt:lpstr>En classe</vt:lpstr>
      <vt:lpstr>Si le 2 mètres ne peut être respecté</vt:lpstr>
      <vt:lpstr>Si l’UQAM ne fournit aucun matériel</vt:lpstr>
      <vt:lpstr>Toujours en classe</vt:lpstr>
      <vt:lpstr>En salle de conditionnement physique ou laboratoire</vt:lpstr>
      <vt:lpstr>Nettoyage</vt:lpstr>
      <vt:lpstr>Utilisation de sujets pour les cours</vt:lpstr>
      <vt:lpstr>Il faut prévoir des alternatives</vt:lpstr>
      <vt:lpstr>Un plan B</vt:lpstr>
      <vt:lpstr>Dans les différents pavillons (règles à venir)</vt:lpstr>
      <vt:lpstr>Les stages en kinésiologie</vt:lpstr>
      <vt:lpstr>Réouverture</vt:lpstr>
      <vt:lpstr>Instructions à suivre lors de l’accueil du client des étudiants </vt:lpstr>
      <vt:lpstr>Instructions à suivre pendant la consultation</vt:lpstr>
      <vt:lpstr>Protection accrue</vt:lpstr>
      <vt:lpstr>Instructions à suivre après la consultation </vt:lpstr>
      <vt:lpstr>Nettoyage</vt:lpstr>
      <vt:lpstr>Les liens</vt:lpstr>
      <vt:lpstr>Les mesures pour le département</vt:lpstr>
      <vt:lpstr>Les questions de base</vt:lpstr>
      <vt:lpstr>Pour les salles de laboratoire</vt:lpstr>
      <vt:lpstr>Pour les salles d’enseignement</vt:lpstr>
      <vt:lpstr>Autres points</vt:lpstr>
      <vt:lpstr>Nos étudiants en stage</vt:lpstr>
      <vt:lpstr>Pour notre secteur départemental</vt:lpstr>
      <vt:lpstr>Notre département (suite)</vt:lpstr>
      <vt:lpstr>Diapositive 58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Mesures préventives covid 19</dc:title>
  <dc:creator>ELB</dc:creator>
  <cp:lastModifiedBy>ELB</cp:lastModifiedBy>
  <cp:revision>86</cp:revision>
  <dcterms:created xsi:type="dcterms:W3CDTF">2020-06-13T13:41:15Z</dcterms:created>
  <dcterms:modified xsi:type="dcterms:W3CDTF">2020-08-14T17:17:19Z</dcterms:modified>
</cp:coreProperties>
</file>